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1"/>
  </p:notesMasterIdLst>
  <p:sldIdLst>
    <p:sldId id="631" r:id="rId2"/>
    <p:sldId id="1208" r:id="rId3"/>
    <p:sldId id="1209" r:id="rId4"/>
    <p:sldId id="1210" r:id="rId5"/>
    <p:sldId id="1211" r:id="rId6"/>
    <p:sldId id="1207" r:id="rId7"/>
    <p:sldId id="1200" r:id="rId8"/>
    <p:sldId id="1013" r:id="rId9"/>
    <p:sldId id="1014" r:id="rId10"/>
    <p:sldId id="1015" r:id="rId11"/>
    <p:sldId id="1017" r:id="rId12"/>
    <p:sldId id="1019" r:id="rId13"/>
    <p:sldId id="1020" r:id="rId14"/>
    <p:sldId id="1026" r:id="rId15"/>
    <p:sldId id="1028" r:id="rId16"/>
    <p:sldId id="1096" r:id="rId17"/>
    <p:sldId id="1097" r:id="rId18"/>
    <p:sldId id="1098" r:id="rId19"/>
    <p:sldId id="1100" r:id="rId20"/>
    <p:sldId id="1101" r:id="rId21"/>
    <p:sldId id="1102" r:id="rId22"/>
    <p:sldId id="1103" r:id="rId23"/>
    <p:sldId id="1104" r:id="rId24"/>
    <p:sldId id="1189" r:id="rId25"/>
    <p:sldId id="1188" r:id="rId26"/>
    <p:sldId id="1107" r:id="rId27"/>
    <p:sldId id="1108" r:id="rId28"/>
    <p:sldId id="1110" r:id="rId29"/>
    <p:sldId id="1032" r:id="rId30"/>
    <p:sldId id="1037" r:id="rId31"/>
    <p:sldId id="1038" r:id="rId32"/>
    <p:sldId id="1039" r:id="rId33"/>
    <p:sldId id="1040" r:id="rId34"/>
    <p:sldId id="1046" r:id="rId35"/>
    <p:sldId id="1115" r:id="rId36"/>
    <p:sldId id="1118" r:id="rId37"/>
    <p:sldId id="1119" r:id="rId38"/>
    <p:sldId id="1206" r:id="rId39"/>
    <p:sldId id="1120" r:id="rId40"/>
    <p:sldId id="1127" r:id="rId41"/>
    <p:sldId id="1129" r:id="rId42"/>
    <p:sldId id="1130" r:id="rId43"/>
    <p:sldId id="1131" r:id="rId44"/>
    <p:sldId id="1132" r:id="rId45"/>
    <p:sldId id="1134" r:id="rId46"/>
    <p:sldId id="1151" r:id="rId47"/>
    <p:sldId id="1201" r:id="rId48"/>
    <p:sldId id="1062" r:id="rId49"/>
    <p:sldId id="1063" r:id="rId50"/>
    <p:sldId id="1064" r:id="rId51"/>
    <p:sldId id="1065" r:id="rId52"/>
    <p:sldId id="1147" r:id="rId53"/>
    <p:sldId id="1145" r:id="rId54"/>
    <p:sldId id="1146" r:id="rId55"/>
    <p:sldId id="1149" r:id="rId56"/>
    <p:sldId id="1162" r:id="rId57"/>
    <p:sldId id="1163" r:id="rId58"/>
    <p:sldId id="1164" r:id="rId59"/>
    <p:sldId id="1165" r:id="rId60"/>
    <p:sldId id="1167" r:id="rId61"/>
    <p:sldId id="1166" r:id="rId62"/>
    <p:sldId id="1168" r:id="rId63"/>
    <p:sldId id="1169" r:id="rId64"/>
    <p:sldId id="1152" r:id="rId65"/>
    <p:sldId id="1170" r:id="rId66"/>
    <p:sldId id="1068" r:id="rId67"/>
    <p:sldId id="1069" r:id="rId68"/>
    <p:sldId id="1070" r:id="rId69"/>
    <p:sldId id="1114" r:id="rId70"/>
    <p:sldId id="1190" r:id="rId71"/>
    <p:sldId id="1077" r:id="rId72"/>
    <p:sldId id="1080" r:id="rId73"/>
    <p:sldId id="1081" r:id="rId74"/>
    <p:sldId id="990" r:id="rId75"/>
    <p:sldId id="1150" r:id="rId76"/>
    <p:sldId id="1191" r:id="rId77"/>
    <p:sldId id="1083" r:id="rId78"/>
    <p:sldId id="1084" r:id="rId79"/>
    <p:sldId id="1171" r:id="rId80"/>
    <p:sldId id="1086" r:id="rId81"/>
    <p:sldId id="1087" r:id="rId82"/>
    <p:sldId id="1202" r:id="rId83"/>
    <p:sldId id="1203" r:id="rId84"/>
    <p:sldId id="1204" r:id="rId85"/>
    <p:sldId id="1088" r:id="rId86"/>
    <p:sldId id="1205" r:id="rId87"/>
    <p:sldId id="1193" r:id="rId88"/>
    <p:sldId id="1154" r:id="rId89"/>
    <p:sldId id="1094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B0F0"/>
    <a:srgbClr val="0432FF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98" autoAdjust="0"/>
    <p:restoredTop sz="91420" autoAdjust="0"/>
  </p:normalViewPr>
  <p:slideViewPr>
    <p:cSldViewPr snapToGrid="0">
      <p:cViewPr varScale="1">
        <p:scale>
          <a:sx n="101" d="100"/>
          <a:sy n="101" d="100"/>
        </p:scale>
        <p:origin x="13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6A312-ECBB-3840-B56F-C5CBADC63511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55AAC-DB5C-5B40-A2F6-7F4DF857F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186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79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689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967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2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86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05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169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1461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95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9092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2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72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4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428150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1510728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1760762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8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9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01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89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84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6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44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50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99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3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13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49C4A21-8F37-1942-92AF-1E85DC557D95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0AAD5-01F6-5C43-A0FD-31B231B8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5141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2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1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4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8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9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1" y="6196718"/>
            <a:ext cx="620889" cy="6208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52293" y="6448275"/>
            <a:ext cx="13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CSBridge</a:t>
            </a:r>
            <a:r>
              <a:rPr lang="en-US" dirty="0"/>
              <a:t> ‘21</a:t>
            </a:r>
          </a:p>
        </p:txBody>
      </p:sp>
    </p:spTree>
    <p:extLst>
      <p:ext uri="{BB962C8B-B14F-4D97-AF65-F5344CB8AC3E}">
        <p14:creationId xmlns:p14="http://schemas.microsoft.com/office/powerpoint/2010/main" val="218501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microsoft.com/office/2007/relationships/hdphoto" Target="../media/hdphoto5.wdp"/><Relationship Id="rId5" Type="http://schemas.openxmlformats.org/officeDocument/2006/relationships/image" Target="../media/image26.tiff"/><Relationship Id="rId10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8.wdp"/><Relationship Id="rId11" Type="http://schemas.microsoft.com/office/2007/relationships/hdphoto" Target="../media/hdphoto11.wdp"/><Relationship Id="rId5" Type="http://schemas.openxmlformats.org/officeDocument/2006/relationships/image" Target="../media/image27.png"/><Relationship Id="rId10" Type="http://schemas.microsoft.com/office/2007/relationships/hdphoto" Target="../media/hdphoto10.wdp"/><Relationship Id="rId4" Type="http://schemas.openxmlformats.org/officeDocument/2006/relationships/image" Target="../media/image26.tiff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12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2.wdp"/><Relationship Id="rId11" Type="http://schemas.microsoft.com/office/2007/relationships/hdphoto" Target="../media/hdphoto15.wdp"/><Relationship Id="rId5" Type="http://schemas.openxmlformats.org/officeDocument/2006/relationships/image" Target="../media/image27.png"/><Relationship Id="rId10" Type="http://schemas.microsoft.com/office/2007/relationships/hdphoto" Target="../media/hdphoto14.wdp"/><Relationship Id="rId4" Type="http://schemas.openxmlformats.org/officeDocument/2006/relationships/image" Target="../media/image26.tiff"/><Relationship Id="rId9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2.wdp"/><Relationship Id="rId11" Type="http://schemas.microsoft.com/office/2007/relationships/hdphoto" Target="../media/hdphoto11.wdp"/><Relationship Id="rId5" Type="http://schemas.openxmlformats.org/officeDocument/2006/relationships/image" Target="../media/image27.png"/><Relationship Id="rId10" Type="http://schemas.microsoft.com/office/2007/relationships/hdphoto" Target="../media/hdphoto18.wdp"/><Relationship Id="rId4" Type="http://schemas.openxmlformats.org/officeDocument/2006/relationships/image" Target="../media/image26.tiff"/><Relationship Id="rId9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9.wdp"/><Relationship Id="rId11" Type="http://schemas.microsoft.com/office/2007/relationships/hdphoto" Target="../media/hdphoto11.wdp"/><Relationship Id="rId5" Type="http://schemas.openxmlformats.org/officeDocument/2006/relationships/image" Target="../media/image27.png"/><Relationship Id="rId10" Type="http://schemas.microsoft.com/office/2007/relationships/hdphoto" Target="../media/hdphoto18.wdp"/><Relationship Id="rId4" Type="http://schemas.openxmlformats.org/officeDocument/2006/relationships/image" Target="../media/image26.tiff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microsoft.com/office/2007/relationships/hdphoto" Target="../media/hdphoto2.wdp"/><Relationship Id="rId3" Type="http://schemas.microsoft.com/office/2007/relationships/hdphoto" Target="../media/hdphoto21.wdp"/><Relationship Id="rId7" Type="http://schemas.microsoft.com/office/2007/relationships/hdphoto" Target="../media/hdphoto23.wdp"/><Relationship Id="rId12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0.tiff"/><Relationship Id="rId5" Type="http://schemas.microsoft.com/office/2007/relationships/hdphoto" Target="../media/hdphoto22.wdp"/><Relationship Id="rId10" Type="http://schemas.microsoft.com/office/2007/relationships/hdphoto" Target="../media/hdphoto25.wdp"/><Relationship Id="rId4" Type="http://schemas.openxmlformats.org/officeDocument/2006/relationships/image" Target="../media/image28.png"/><Relationship Id="rId9" Type="http://schemas.microsoft.com/office/2007/relationships/hdphoto" Target="../media/hdphoto24.wdp"/><Relationship Id="rId14" Type="http://schemas.microsoft.com/office/2007/relationships/hdphoto" Target="../media/hdphoto26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12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7.wdp"/><Relationship Id="rId11" Type="http://schemas.microsoft.com/office/2007/relationships/hdphoto" Target="../media/hdphoto19.wdp"/><Relationship Id="rId5" Type="http://schemas.openxmlformats.org/officeDocument/2006/relationships/image" Target="../media/image27.png"/><Relationship Id="rId10" Type="http://schemas.microsoft.com/office/2007/relationships/hdphoto" Target="../media/hdphoto28.wdp"/><Relationship Id="rId4" Type="http://schemas.openxmlformats.org/officeDocument/2006/relationships/image" Target="../media/image34.tiff"/><Relationship Id="rId9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30.wdp"/><Relationship Id="rId13" Type="http://schemas.microsoft.com/office/2007/relationships/hdphoto" Target="../media/hdphoto32.wdp"/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12" Type="http://schemas.microsoft.com/office/2007/relationships/hdphoto" Target="../media/hdphoto3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9.wdp"/><Relationship Id="rId11" Type="http://schemas.microsoft.com/office/2007/relationships/hdphoto" Target="../media/hdphoto26.wdp"/><Relationship Id="rId5" Type="http://schemas.openxmlformats.org/officeDocument/2006/relationships/image" Target="../media/image27.png"/><Relationship Id="rId10" Type="http://schemas.microsoft.com/office/2007/relationships/hdphoto" Target="../media/hdphoto11.wdp"/><Relationship Id="rId4" Type="http://schemas.openxmlformats.org/officeDocument/2006/relationships/image" Target="../media/image34.tiff"/><Relationship Id="rId9" Type="http://schemas.openxmlformats.org/officeDocument/2006/relationships/image" Target="../media/image28.png"/><Relationship Id="rId1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33.wdp"/><Relationship Id="rId7" Type="http://schemas.microsoft.com/office/2007/relationships/hdphoto" Target="../media/hdphoto34.wdp"/><Relationship Id="rId12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microsoft.com/office/2007/relationships/hdphoto" Target="../media/hdphoto11.wdp"/><Relationship Id="rId5" Type="http://schemas.openxmlformats.org/officeDocument/2006/relationships/image" Target="../media/image34.tiff"/><Relationship Id="rId10" Type="http://schemas.microsoft.com/office/2007/relationships/hdphoto" Target="../media/hdphoto26.wdp"/><Relationship Id="rId4" Type="http://schemas.microsoft.com/office/2007/relationships/hdphoto" Target="../media/hdphoto2.wdp"/><Relationship Id="rId9" Type="http://schemas.microsoft.com/office/2007/relationships/hdphoto" Target="../media/hdphoto18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microsoft.com/office/2007/relationships/hdphoto" Target="../media/hdphoto37.wdp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36.wdp"/><Relationship Id="rId5" Type="http://schemas.openxmlformats.org/officeDocument/2006/relationships/image" Target="../media/image29.png"/><Relationship Id="rId10" Type="http://schemas.openxmlformats.org/officeDocument/2006/relationships/image" Target="../media/image14.png"/><Relationship Id="rId4" Type="http://schemas.microsoft.com/office/2007/relationships/hdphoto" Target="../media/hdphoto35.wdp"/><Relationship Id="rId9" Type="http://schemas.microsoft.com/office/2007/relationships/hdphoto" Target="../media/hdphoto2.wdp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8.png"/><Relationship Id="rId7" Type="http://schemas.microsoft.com/office/2007/relationships/hdphoto" Target="../media/hdphoto39.wdp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11" Type="http://schemas.microsoft.com/office/2007/relationships/hdphoto" Target="../media/hdphoto2.wdp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microsoft.com/office/2007/relationships/hdphoto" Target="../media/hdphoto38.wdp"/><Relationship Id="rId9" Type="http://schemas.microsoft.com/office/2007/relationships/hdphoto" Target="../media/hdphoto26.wdp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openxmlformats.org/officeDocument/2006/relationships/image" Target="../media/image28.png"/><Relationship Id="rId7" Type="http://schemas.microsoft.com/office/2007/relationships/hdphoto" Target="../media/hdphoto41.wdp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microsoft.com/office/2007/relationships/hdphoto" Target="../media/hdphoto2.wdp"/><Relationship Id="rId4" Type="http://schemas.microsoft.com/office/2007/relationships/hdphoto" Target="../media/hdphoto40.wdp"/><Relationship Id="rId9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8.png"/><Relationship Id="rId7" Type="http://schemas.microsoft.com/office/2007/relationships/hdphoto" Target="../media/hdphoto26.wdp"/><Relationship Id="rId12" Type="http://schemas.openxmlformats.org/officeDocument/2006/relationships/image" Target="../media/image13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44.wdp"/><Relationship Id="rId11" Type="http://schemas.microsoft.com/office/2007/relationships/hdphoto" Target="../media/hdphoto2.wdp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microsoft.com/office/2007/relationships/hdphoto" Target="../media/hdphoto43.wdp"/><Relationship Id="rId9" Type="http://schemas.microsoft.com/office/2007/relationships/hdphoto" Target="../media/hdphoto45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microsoft.com/office/2007/relationships/hdphoto" Target="../media/hdphoto46.wdp"/><Relationship Id="rId3" Type="http://schemas.openxmlformats.org/officeDocument/2006/relationships/image" Target="../media/image28.png"/><Relationship Id="rId7" Type="http://schemas.microsoft.com/office/2007/relationships/hdphoto" Target="../media/hdphoto26.wdp"/><Relationship Id="rId12" Type="http://schemas.microsoft.com/office/2007/relationships/hdphoto" Target="../media/hdphoto36.wdp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microsoft.com/office/2007/relationships/hdphoto" Target="../media/hdphoto2.wdp"/><Relationship Id="rId4" Type="http://schemas.microsoft.com/office/2007/relationships/hdphoto" Target="../media/hdphoto35.wdp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3" Type="http://schemas.openxmlformats.org/officeDocument/2006/relationships/image" Target="../media/image28.png"/><Relationship Id="rId7" Type="http://schemas.microsoft.com/office/2007/relationships/hdphoto" Target="../media/hdphoto26.wdp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5" Type="http://schemas.openxmlformats.org/officeDocument/2006/relationships/image" Target="../media/image29.png"/><Relationship Id="rId10" Type="http://schemas.microsoft.com/office/2007/relationships/hdphoto" Target="../media/hdphoto2.wdp"/><Relationship Id="rId4" Type="http://schemas.microsoft.com/office/2007/relationships/hdphoto" Target="../media/hdphoto11.wdp"/><Relationship Id="rId9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microsoft.com/office/2007/relationships/hdphoto" Target="../media/hdphoto11.wdp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26.wdp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microsoft.com/office/2007/relationships/hdphoto" Target="../media/hdphoto48.wdp"/><Relationship Id="rId9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microsoft.com/office/2007/relationships/hdphoto" Target="../media/hdphoto39.wdp"/><Relationship Id="rId3" Type="http://schemas.openxmlformats.org/officeDocument/2006/relationships/image" Target="../media/image28.png"/><Relationship Id="rId7" Type="http://schemas.microsoft.com/office/2007/relationships/hdphoto" Target="../media/hdphoto26.wdp"/><Relationship Id="rId12" Type="http://schemas.openxmlformats.org/officeDocument/2006/relationships/image" Target="../media/image1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11" Type="http://schemas.microsoft.com/office/2007/relationships/hdphoto" Target="../media/hdphoto2.wdp"/><Relationship Id="rId5" Type="http://schemas.openxmlformats.org/officeDocument/2006/relationships/image" Target="../media/image29.png"/><Relationship Id="rId10" Type="http://schemas.microsoft.com/office/2007/relationships/hdphoto" Target="../media/hdphoto33.wdp"/><Relationship Id="rId4" Type="http://schemas.microsoft.com/office/2007/relationships/hdphoto" Target="../media/hdphoto49.wdp"/><Relationship Id="rId9" Type="http://schemas.openxmlformats.org/officeDocument/2006/relationships/image" Target="../media/image25.png"/><Relationship Id="rId14" Type="http://schemas.microsoft.com/office/2007/relationships/hdphoto" Target="../media/hdphoto50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microsoft.com/office/2007/relationships/hdphoto" Target="../media/hdphoto26.wdp"/><Relationship Id="rId3" Type="http://schemas.openxmlformats.org/officeDocument/2006/relationships/image" Target="../media/image28.png"/><Relationship Id="rId7" Type="http://schemas.microsoft.com/office/2007/relationships/hdphoto" Target="../media/hdphoto39.wdp"/><Relationship Id="rId12" Type="http://schemas.openxmlformats.org/officeDocument/2006/relationships/image" Target="../media/image15.png"/><Relationship Id="rId2" Type="http://schemas.openxmlformats.org/officeDocument/2006/relationships/image" Target="../media/image34.tiff"/><Relationship Id="rId16" Type="http://schemas.microsoft.com/office/2007/relationships/hdphoto" Target="../media/hdphoto53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11" Type="http://schemas.microsoft.com/office/2007/relationships/hdphoto" Target="../media/hdphoto2.wdp"/><Relationship Id="rId5" Type="http://schemas.openxmlformats.org/officeDocument/2006/relationships/image" Target="../media/image29.png"/><Relationship Id="rId15" Type="http://schemas.microsoft.com/office/2007/relationships/hdphoto" Target="../media/hdphoto37.wdp"/><Relationship Id="rId10" Type="http://schemas.openxmlformats.org/officeDocument/2006/relationships/image" Target="../media/image25.png"/><Relationship Id="rId4" Type="http://schemas.microsoft.com/office/2007/relationships/hdphoto" Target="../media/hdphoto9.wdp"/><Relationship Id="rId9" Type="http://schemas.microsoft.com/office/2007/relationships/hdphoto" Target="../media/hdphoto51.wdp"/><Relationship Id="rId14" Type="http://schemas.microsoft.com/office/2007/relationships/hdphoto" Target="../media/hdphoto52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png"/><Relationship Id="rId11" Type="http://schemas.openxmlformats.org/officeDocument/2006/relationships/image" Target="../media/image38.emf"/><Relationship Id="rId5" Type="http://schemas.openxmlformats.org/officeDocument/2006/relationships/image" Target="../media/image36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7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040" y="278281"/>
            <a:ext cx="2161935" cy="2157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98561" y="3663721"/>
            <a:ext cx="6704639" cy="19353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82944" tIns="41472" rIns="82944" bIns="414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28" b="1" dirty="0">
                <a:solidFill>
                  <a:schemeClr val="tx1"/>
                </a:solidFill>
                <a:latin typeface="Century Gothic"/>
                <a:cs typeface="Century Gothic"/>
              </a:rPr>
              <a:t>Interactors</a:t>
            </a:r>
          </a:p>
        </p:txBody>
      </p:sp>
    </p:spTree>
    <p:extLst>
      <p:ext uri="{BB962C8B-B14F-4D97-AF65-F5344CB8AC3E}">
        <p14:creationId xmlns:p14="http://schemas.microsoft.com/office/powerpoint/2010/main" val="31197551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AI: The study and design of intelligent </a:t>
            </a:r>
            <a:r>
              <a:rPr lang="en-US" sz="3600" b="1" dirty="0"/>
              <a:t>agents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028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AI: The study and design of intelligent </a:t>
            </a:r>
            <a:r>
              <a:rPr lang="en-US" sz="3600" b="1" dirty="0"/>
              <a:t>agents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Computer </a:t>
            </a:r>
          </a:p>
          <a:p>
            <a:pPr algn="ctr"/>
            <a:r>
              <a:rPr lang="en-US" sz="2400" dirty="0"/>
              <a:t>programs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Better than</a:t>
            </a:r>
          </a:p>
          <a:p>
            <a:pPr algn="ctr"/>
            <a:r>
              <a:rPr lang="en-US" sz="2400" dirty="0"/>
              <a:t>chance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 well as</a:t>
            </a:r>
          </a:p>
          <a:p>
            <a:pPr algn="ctr"/>
            <a:r>
              <a:rPr lang="en-US" sz="2400" dirty="0"/>
              <a:t>humans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42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Narrow Intelligence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4873" y="2066049"/>
            <a:ext cx="1930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 or Czech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</p:spTree>
    <p:extLst>
      <p:ext uri="{BB962C8B-B14F-4D97-AF65-F5344CB8AC3E}">
        <p14:creationId xmlns:p14="http://schemas.microsoft.com/office/powerpoint/2010/main" val="10265069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General Intelligence</a:t>
            </a:r>
          </a:p>
        </p:txBody>
      </p:sp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81424"/>
            <a:ext cx="6529766" cy="56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87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85" y="1564011"/>
            <a:ext cx="4349117" cy="4349117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Big Milestones</a:t>
            </a:r>
          </a:p>
        </p:txBody>
      </p:sp>
    </p:spTree>
    <p:extLst>
      <p:ext uri="{BB962C8B-B14F-4D97-AF65-F5344CB8AC3E}">
        <p14:creationId xmlns:p14="http://schemas.microsoft.com/office/powerpoint/2010/main" val="4274920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8811" y="1462175"/>
            <a:ext cx="3981514" cy="3198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4212" y="5368071"/>
            <a:ext cx="362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Almost perfect…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</a:p>
        </p:txBody>
      </p:sp>
    </p:spTree>
    <p:extLst>
      <p:ext uri="{BB962C8B-B14F-4D97-AF65-F5344CB8AC3E}">
        <p14:creationId xmlns:p14="http://schemas.microsoft.com/office/powerpoint/2010/main" val="8928787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2234"/>
            <a:ext cx="12260231" cy="61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84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Computers Making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276"/>
            <a:ext cx="9296400" cy="61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6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738" y="0"/>
            <a:ext cx="1032734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Self Driving Cars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24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40" y="846138"/>
            <a:ext cx="5487639" cy="548763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a Harry Potter Sorting Hat</a:t>
            </a:r>
          </a:p>
        </p:txBody>
      </p:sp>
    </p:spTree>
    <p:extLst>
      <p:ext uri="{BB962C8B-B14F-4D97-AF65-F5344CB8AC3E}">
        <p14:creationId xmlns:p14="http://schemas.microsoft.com/office/powerpoint/2010/main" val="10997406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teractors">
            <a:extLst>
              <a:ext uri="{FF2B5EF4-FFF2-40B4-BE49-F238E27FC236}">
                <a16:creationId xmlns:a16="http://schemas.microsoft.com/office/drawing/2014/main" id="{8587483C-6E13-3443-9351-BC794C7D71F6}"/>
              </a:ext>
            </a:extLst>
          </p:cNvPr>
          <p:cNvSpPr txBox="1">
            <a:spLocks/>
          </p:cNvSpPr>
          <p:nvPr/>
        </p:nvSpPr>
        <p:spPr>
          <a:xfrm>
            <a:off x="1485900" y="228599"/>
            <a:ext cx="6172200" cy="857252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6858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DC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Interactors</a:t>
            </a:r>
            <a:endParaRPr lang="en-US" dirty="0"/>
          </a:p>
        </p:txBody>
      </p:sp>
      <p:sp>
        <p:nvSpPr>
          <p:cNvPr id="3" name="Interactors: graphical element that the user can interact with or view…">
            <a:extLst>
              <a:ext uri="{FF2B5EF4-FFF2-40B4-BE49-F238E27FC236}">
                <a16:creationId xmlns:a16="http://schemas.microsoft.com/office/drawing/2014/main" id="{73848A95-050F-D144-84A3-0607A3433E45}"/>
              </a:ext>
            </a:extLst>
          </p:cNvPr>
          <p:cNvSpPr txBox="1">
            <a:spLocks/>
          </p:cNvSpPr>
          <p:nvPr/>
        </p:nvSpPr>
        <p:spPr>
          <a:xfrm>
            <a:off x="1485900" y="1200150"/>
            <a:ext cx="6172200" cy="3394472"/>
          </a:xfrm>
          <a:prstGeom prst="rect">
            <a:avLst/>
          </a:prstGeom>
        </p:spPr>
        <p:txBody>
          <a:bodyPr lIns="34289" tIns="34289" rIns="34289" bIns="34289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>
              <a:spcBef>
                <a:spcPts val="500"/>
              </a:spcBef>
              <a:buSzPct val="100000"/>
              <a:buFontTx/>
              <a:buChar char="•"/>
              <a:defRPr sz="2400" b="1" u="sng">
                <a:solidFill>
                  <a:srgbClr val="000000"/>
                </a:solidFill>
              </a:defRPr>
            </a:pPr>
            <a:r>
              <a:rPr lang="en-US" sz="2400" b="1" u="sng">
                <a:solidFill>
                  <a:srgbClr val="000000"/>
                </a:solidFill>
              </a:rPr>
              <a:t>Interactors</a:t>
            </a:r>
            <a:r>
              <a:rPr lang="en-US" sz="2400" b="1">
                <a:solidFill>
                  <a:srgbClr val="000000"/>
                </a:solidFill>
              </a:rPr>
              <a:t>: graphical element that the user can interact with or view</a:t>
            </a:r>
          </a:p>
          <a:p>
            <a:pPr marL="661307" lvl="1" indent="-204107" defTabSz="685800">
              <a:buSzPct val="100000"/>
              <a:buFont typeface="Arial"/>
              <a:buChar char="•"/>
              <a:defRPr sz="2000">
                <a:solidFill>
                  <a:srgbClr val="000000"/>
                </a:solidFill>
              </a:defRPr>
            </a:pPr>
            <a:r>
              <a:rPr lang="en-US" sz="2000">
                <a:solidFill>
                  <a:srgbClr val="000000"/>
                </a:solidFill>
              </a:rPr>
              <a:t>Presented by a GUI program</a:t>
            </a:r>
          </a:p>
          <a:p>
            <a:pPr marL="661307" lvl="1" indent="-204107" defTabSz="685800">
              <a:buSzPct val="100000"/>
              <a:buFont typeface="Arial"/>
              <a:buChar char="•"/>
              <a:defRPr sz="2000">
                <a:solidFill>
                  <a:srgbClr val="000000"/>
                </a:solidFill>
              </a:defRPr>
            </a:pPr>
            <a:r>
              <a:rPr lang="en-US" sz="2000">
                <a:solidFill>
                  <a:srgbClr val="000000"/>
                </a:solidFill>
              </a:rPr>
              <a:t>Also called widget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2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 </a:t>
            </a:r>
            <a:r>
              <a:rPr lang="en-US" sz="3600" b="1" dirty="0"/>
              <a:t>one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636" y="4457040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1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 </a:t>
            </a:r>
            <a:r>
              <a:rPr lang="en-US" sz="3600" b="1" dirty="0"/>
              <a:t>zero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808" y="4421744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18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695" y="4558601"/>
            <a:ext cx="1644489" cy="1928309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an </a:t>
            </a:r>
            <a:r>
              <a:rPr lang="en-US" sz="3600" b="1" dirty="0"/>
              <a:t>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3912" y="5107258"/>
            <a:ext cx="307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* It doesn’t have to be correct all </a:t>
            </a:r>
            <a:r>
              <a:rPr lang="en-US" sz="2400">
                <a:solidFill>
                  <a:srgbClr val="FF0000"/>
                </a:solidFill>
              </a:rPr>
              <a:t>of the time</a:t>
            </a:r>
          </a:p>
        </p:txBody>
      </p:sp>
    </p:spTree>
    <p:extLst>
      <p:ext uri="{BB962C8B-B14F-4D97-AF65-F5344CB8AC3E}">
        <p14:creationId xmlns:p14="http://schemas.microsoft.com/office/powerpoint/2010/main" val="1428622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1988646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28160" y="361"/>
            <a:ext cx="9676384" cy="6857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65BD7F-0AC1-8648-BB02-B312B130A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801" y="1562760"/>
            <a:ext cx="4230836" cy="4169520"/>
          </a:xfrm>
        </p:spPr>
      </p:pic>
    </p:spTree>
    <p:extLst>
      <p:ext uri="{BB962C8B-B14F-4D97-AF65-F5344CB8AC3E}">
        <p14:creationId xmlns:p14="http://schemas.microsoft.com/office/powerpoint/2010/main" val="136949561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28160" y="361"/>
            <a:ext cx="9676384" cy="6857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4F1CDC-A764-8743-AB0B-66099CF2D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280" y="1355400"/>
            <a:ext cx="3939840" cy="4246045"/>
          </a:xfrm>
        </p:spPr>
      </p:pic>
    </p:spTree>
    <p:extLst>
      <p:ext uri="{BB962C8B-B14F-4D97-AF65-F5344CB8AC3E}">
        <p14:creationId xmlns:p14="http://schemas.microsoft.com/office/powerpoint/2010/main" val="33518687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5150" y="1281080"/>
          <a:ext cx="5486400" cy="4175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How about now?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4300" y="819415"/>
            <a:ext cx="304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What a computer sees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16450" y="6015385"/>
            <a:ext cx="270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What a human sees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44" y="2332904"/>
            <a:ext cx="3324024" cy="35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Why is it easy for Humans?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722235"/>
            <a:ext cx="6508421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9388" y="5696690"/>
            <a:ext cx="5505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About 30% of your cortex is used for vision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3% is used to process hearing</a:t>
            </a:r>
          </a:p>
        </p:txBody>
      </p:sp>
    </p:spTree>
    <p:extLst>
      <p:ext uri="{BB962C8B-B14F-4D97-AF65-F5344CB8AC3E}">
        <p14:creationId xmlns:p14="http://schemas.microsoft.com/office/powerpoint/2010/main" val="26659432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Very hard to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01" y="795827"/>
            <a:ext cx="3664481" cy="3664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400" y="4533900"/>
            <a:ext cx="50658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def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main(): </a:t>
            </a: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   print(</a:t>
            </a:r>
            <a:r>
              <a:rPr lang="en-US" b="1" dirty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“</a:t>
            </a:r>
            <a:r>
              <a:rPr lang="en-US" b="1" dirty="0" err="1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Todo</a:t>
            </a:r>
            <a:r>
              <a:rPr lang="en-US" b="1" dirty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: Write program”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</a:p>
          <a:p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696526" y="2442259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92840-9FED-AE42-B00A-CDCECD423A2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9636" y="1033658"/>
            <a:ext cx="2623403" cy="2023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52BA8-FEF9-064C-B1AF-5B0B400626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56" y="2114106"/>
            <a:ext cx="2623403" cy="20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4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Perhaps there is an insight?</a:t>
            </a:r>
          </a:p>
        </p:txBody>
      </p:sp>
    </p:spTree>
    <p:extLst>
      <p:ext uri="{BB962C8B-B14F-4D97-AF65-F5344CB8AC3E}">
        <p14:creationId xmlns:p14="http://schemas.microsoft.com/office/powerpoint/2010/main" val="66990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teractors in graphics.py">
            <a:extLst>
              <a:ext uri="{FF2B5EF4-FFF2-40B4-BE49-F238E27FC236}">
                <a16:creationId xmlns:a16="http://schemas.microsoft.com/office/drawing/2014/main" id="{AC3E856D-A5B9-C64F-8D0C-3E12B47B824A}"/>
              </a:ext>
            </a:extLst>
          </p:cNvPr>
          <p:cNvSpPr txBox="1">
            <a:spLocks/>
          </p:cNvSpPr>
          <p:nvPr/>
        </p:nvSpPr>
        <p:spPr>
          <a:xfrm>
            <a:off x="1485900" y="228599"/>
            <a:ext cx="6172200" cy="857252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6858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DC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Interactors in graphics.py</a:t>
            </a:r>
          </a:p>
        </p:txBody>
      </p:sp>
      <p:sp>
        <p:nvSpPr>
          <p:cNvPr id="3" name="Button - widget that the user can click to cause an action to take place…">
            <a:extLst>
              <a:ext uri="{FF2B5EF4-FFF2-40B4-BE49-F238E27FC236}">
                <a16:creationId xmlns:a16="http://schemas.microsoft.com/office/drawing/2014/main" id="{7E532FD5-F8CA-A649-858D-9AD806960BA7}"/>
              </a:ext>
            </a:extLst>
          </p:cNvPr>
          <p:cNvSpPr txBox="1">
            <a:spLocks/>
          </p:cNvSpPr>
          <p:nvPr/>
        </p:nvSpPr>
        <p:spPr>
          <a:xfrm>
            <a:off x="1485900" y="1200150"/>
            <a:ext cx="6172200" cy="3394472"/>
          </a:xfrm>
          <a:prstGeom prst="rect">
            <a:avLst/>
          </a:prstGeom>
        </p:spPr>
        <p:txBody>
          <a:bodyPr lIns="34289" tIns="34289" rIns="34289" bIns="34289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6887" indent="-246887" defTabSz="658368">
              <a:spcBef>
                <a:spcPts val="500"/>
              </a:spcBef>
              <a:buSzPct val="100000"/>
              <a:buFontTx/>
              <a:buChar char="•"/>
              <a:defRPr sz="2304" b="1" u="sng">
                <a:solidFill>
                  <a:srgbClr val="000000"/>
                </a:solidFill>
              </a:defRPr>
            </a:pPr>
            <a:r>
              <a:rPr lang="en-US" sz="2304" b="1" u="sng">
                <a:solidFill>
                  <a:srgbClr val="000000"/>
                </a:solidFill>
              </a:rPr>
              <a:t>Button </a:t>
            </a:r>
            <a:r>
              <a:rPr lang="en-US" sz="2304" b="1">
                <a:solidFill>
                  <a:srgbClr val="000000"/>
                </a:solidFill>
              </a:rPr>
              <a:t>- widget that the user can click to cause an action to take place</a:t>
            </a:r>
          </a:p>
          <a:p>
            <a:pPr marL="634854" lvl="1" indent="-195942" defTabSz="658368">
              <a:buSzPct val="100000"/>
              <a:buFont typeface="Arial"/>
              <a:buChar char="•"/>
              <a:defRPr sz="1919">
                <a:solidFill>
                  <a:srgbClr val="000000"/>
                </a:solidFill>
              </a:defRPr>
            </a:pPr>
            <a:r>
              <a:rPr lang="en-US" sz="1919">
                <a:solidFill>
                  <a:srgbClr val="000000"/>
                </a:solidFill>
              </a:rPr>
              <a:t>When creating a button can specify:</a:t>
            </a:r>
          </a:p>
          <a:p>
            <a:pPr marL="1042416" lvl="2" indent="-164592" defTabSz="658368">
              <a:buSzPct val="100000"/>
              <a:buFontTx/>
              <a:buChar char="•"/>
              <a:defRPr sz="1727">
                <a:solidFill>
                  <a:srgbClr val="000000"/>
                </a:solidFill>
              </a:defRPr>
            </a:pPr>
            <a:r>
              <a:rPr lang="en-US" sz="1727">
                <a:solidFill>
                  <a:srgbClr val="000000"/>
                </a:solidFill>
              </a:rPr>
              <a:t>Text to appear on the face of the button</a:t>
            </a:r>
          </a:p>
          <a:p>
            <a:pPr marL="1042416" lvl="2" indent="-164592" defTabSz="658368">
              <a:buSzPct val="100000"/>
              <a:buFontTx/>
              <a:buChar char="•"/>
              <a:defRPr sz="1727">
                <a:solidFill>
                  <a:srgbClr val="000000"/>
                </a:solidFill>
              </a:defRPr>
            </a:pPr>
            <a:r>
              <a:rPr lang="en-US" sz="1727">
                <a:solidFill>
                  <a:srgbClr val="000000"/>
                </a:solidFill>
              </a:rPr>
              <a:t>Location of the button</a:t>
            </a:r>
          </a:p>
          <a:p>
            <a:pPr marL="246887" indent="-246887" defTabSz="658368">
              <a:spcBef>
                <a:spcPts val="500"/>
              </a:spcBef>
              <a:buSzPct val="100000"/>
              <a:buFontTx/>
              <a:buChar char="•"/>
              <a:defRPr sz="2304" b="1" u="sng">
                <a:solidFill>
                  <a:srgbClr val="000000"/>
                </a:solidFill>
              </a:defRPr>
            </a:pPr>
            <a:r>
              <a:rPr lang="en-US" sz="2304" b="1" u="sng">
                <a:solidFill>
                  <a:srgbClr val="000000"/>
                </a:solidFill>
              </a:rPr>
              <a:t>Text Field</a:t>
            </a:r>
            <a:r>
              <a:rPr lang="en-US" sz="2304" b="1">
                <a:solidFill>
                  <a:srgbClr val="000000"/>
                </a:solidFill>
              </a:rPr>
              <a:t> - widget that the user can type in</a:t>
            </a:r>
          </a:p>
          <a:p>
            <a:pPr marL="634854" lvl="1" indent="-195942" defTabSz="658368">
              <a:buSzPct val="100000"/>
              <a:buFont typeface="Arial"/>
              <a:buChar char="•"/>
              <a:defRPr sz="1919">
                <a:solidFill>
                  <a:srgbClr val="000000"/>
                </a:solidFill>
              </a:defRPr>
            </a:pPr>
            <a:r>
              <a:rPr lang="en-US" sz="1919">
                <a:solidFill>
                  <a:srgbClr val="000000"/>
                </a:solidFill>
              </a:rPr>
              <a:t>When creating a text field can specify:</a:t>
            </a:r>
          </a:p>
          <a:p>
            <a:pPr marL="1042416" lvl="2" indent="-164592" defTabSz="658368">
              <a:buSzPct val="100000"/>
              <a:buFontTx/>
              <a:buChar char="•"/>
              <a:defRPr sz="1727">
                <a:solidFill>
                  <a:srgbClr val="000000"/>
                </a:solidFill>
              </a:defRPr>
            </a:pPr>
            <a:r>
              <a:rPr lang="en-US" sz="1727">
                <a:solidFill>
                  <a:srgbClr val="000000"/>
                </a:solidFill>
              </a:rPr>
              <a:t>Name of the text field</a:t>
            </a:r>
          </a:p>
          <a:p>
            <a:pPr marL="1042416" lvl="2" indent="-164592" defTabSz="658368">
              <a:buSzPct val="100000"/>
              <a:buFontTx/>
              <a:buChar char="•"/>
              <a:defRPr sz="1727">
                <a:solidFill>
                  <a:srgbClr val="000000"/>
                </a:solidFill>
              </a:defRPr>
            </a:pPr>
            <a:r>
              <a:rPr lang="en-US" sz="1727">
                <a:solidFill>
                  <a:srgbClr val="000000"/>
                </a:solidFill>
              </a:rPr>
              <a:t>Text appear before the text field</a:t>
            </a:r>
          </a:p>
          <a:p>
            <a:pPr marL="1042416" lvl="2" indent="-164592" defTabSz="658368">
              <a:buSzPct val="100000"/>
              <a:buFontTx/>
              <a:buChar char="•"/>
              <a:defRPr sz="1727">
                <a:solidFill>
                  <a:srgbClr val="000000"/>
                </a:solidFill>
              </a:defRPr>
            </a:pPr>
            <a:r>
              <a:rPr lang="en-US" sz="1727">
                <a:solidFill>
                  <a:srgbClr val="000000"/>
                </a:solidFill>
              </a:rPr>
              <a:t>Location of the text field</a:t>
            </a:r>
          </a:p>
        </p:txBody>
      </p:sp>
    </p:spTree>
    <p:extLst>
      <p:ext uri="{BB962C8B-B14F-4D97-AF65-F5344CB8AC3E}">
        <p14:creationId xmlns:p14="http://schemas.microsoft.com/office/powerpoint/2010/main" val="318549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40990285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67580960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323" y="0"/>
            <a:ext cx="12192000" cy="6858000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13322181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06200190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0636" y="1052030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3" y="3572389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76" y="1217504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6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1302219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2874437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74880" y="2622231"/>
            <a:ext cx="1348215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Weighted Sum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0316" y="5041772"/>
            <a:ext cx="5877651" cy="1323439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0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input0 * weight0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input1 * weight1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input2 * weight2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input3 * weight3</a:t>
            </a:r>
          </a:p>
        </p:txBody>
      </p:sp>
    </p:spTree>
    <p:extLst>
      <p:ext uri="{BB962C8B-B14F-4D97-AF65-F5344CB8AC3E}">
        <p14:creationId xmlns:p14="http://schemas.microsoft.com/office/powerpoint/2010/main" val="732224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74880" y="2622231"/>
            <a:ext cx="1348215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Weighted Sum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0316" y="5041772"/>
            <a:ext cx="5877651" cy="830997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0</a:t>
            </a:r>
          </a:p>
          <a:p>
            <a:r>
              <a:rPr lang="en-US" sz="1600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in range(4):</a:t>
            </a:r>
          </a:p>
          <a:p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+= weight[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] * input[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11973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5575252" y="2622231"/>
            <a:ext cx="3046014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Filter and Output</a:t>
            </a:r>
          </a:p>
        </p:txBody>
      </p:sp>
    </p:spTree>
    <p:extLst>
      <p:ext uri="{BB962C8B-B14F-4D97-AF65-F5344CB8AC3E}">
        <p14:creationId xmlns:p14="http://schemas.microsoft.com/office/powerpoint/2010/main" val="17770863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teractors in graphics.py">
            <a:extLst>
              <a:ext uri="{FF2B5EF4-FFF2-40B4-BE49-F238E27FC236}">
                <a16:creationId xmlns:a16="http://schemas.microsoft.com/office/drawing/2014/main" id="{B8E668A3-7767-C24B-9347-30D883E04796}"/>
              </a:ext>
            </a:extLst>
          </p:cNvPr>
          <p:cNvSpPr txBox="1">
            <a:spLocks/>
          </p:cNvSpPr>
          <p:nvPr/>
        </p:nvSpPr>
        <p:spPr>
          <a:xfrm>
            <a:off x="1485900" y="228599"/>
            <a:ext cx="6172200" cy="857252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6858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DC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Interactors in graphics.py</a:t>
            </a:r>
          </a:p>
        </p:txBody>
      </p:sp>
      <p:sp>
        <p:nvSpPr>
          <p:cNvPr id="3" name="Button…">
            <a:extLst>
              <a:ext uri="{FF2B5EF4-FFF2-40B4-BE49-F238E27FC236}">
                <a16:creationId xmlns:a16="http://schemas.microsoft.com/office/drawing/2014/main" id="{ED94E3AE-8CE5-FB4A-BE7B-9BE75F4CBE3A}"/>
              </a:ext>
            </a:extLst>
          </p:cNvPr>
          <p:cNvSpPr txBox="1">
            <a:spLocks/>
          </p:cNvSpPr>
          <p:nvPr/>
        </p:nvSpPr>
        <p:spPr>
          <a:xfrm>
            <a:off x="1485900" y="1200150"/>
            <a:ext cx="6172200" cy="3394472"/>
          </a:xfrm>
          <a:prstGeom prst="rect">
            <a:avLst/>
          </a:prstGeom>
        </p:spPr>
        <p:txBody>
          <a:bodyPr lIns="34289" tIns="34289" rIns="34289" bIns="34289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>
              <a:spcBef>
                <a:spcPts val="500"/>
              </a:spcBef>
              <a:buSzPct val="100000"/>
              <a:buFontTx/>
              <a:buChar char="•"/>
              <a:defRPr sz="2400" b="1" u="sng">
                <a:solidFill>
                  <a:srgbClr val="000000"/>
                </a:solidFill>
              </a:defRPr>
            </a:pPr>
            <a:r>
              <a:rPr lang="en-US" sz="2400" b="1" u="sng">
                <a:solidFill>
                  <a:srgbClr val="000000"/>
                </a:solidFill>
              </a:rPr>
              <a:t>Button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Tx/>
              <a:buChar char="•"/>
              <a:defRPr sz="2400" b="1" u="sng">
                <a:solidFill>
                  <a:srgbClr val="000000"/>
                </a:solidFill>
              </a:defRPr>
            </a:pPr>
            <a:endParaRPr lang="en-US" sz="2400" b="1" u="sng">
              <a:solidFill>
                <a:srgbClr val="000000"/>
              </a:solidFill>
            </a:endParaRPr>
          </a:p>
          <a:p>
            <a:pPr marL="0" lvl="1" indent="228600">
              <a:lnSpc>
                <a:spcPts val="3900"/>
              </a:lnSpc>
              <a:buFontTx/>
              <a:buNone/>
              <a:defRPr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rPr>
              <a:t>canvas.create_button(“Text and name of the button", location of the button)</a:t>
            </a:r>
          </a:p>
          <a:p>
            <a:pPr marL="617934" lvl="1" indent="-160734">
              <a:lnSpc>
                <a:spcPts val="3900"/>
              </a:lnSpc>
              <a:buSzPct val="100000"/>
              <a:buFontTx/>
              <a:buChar char="•"/>
              <a:defRPr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1500">
              <a:solidFill>
                <a:srgbClr val="000000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marL="0" lvl="1" indent="228600">
              <a:lnSpc>
                <a:spcPts val="3900"/>
              </a:lnSpc>
              <a:buFontTx/>
              <a:buNone/>
              <a:defRPr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rPr>
              <a:t>e.g canvas.create_button(“Create Rectangle", Canvas.TOP)</a:t>
            </a:r>
          </a:p>
        </p:txBody>
      </p:sp>
    </p:spTree>
    <p:extLst>
      <p:ext uri="{BB962C8B-B14F-4D97-AF65-F5344CB8AC3E}">
        <p14:creationId xmlns:p14="http://schemas.microsoft.com/office/powerpoint/2010/main" val="429399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E5BB704-0E83-C044-9832-A725D732F2CC}"/>
              </a:ext>
            </a:extLst>
          </p:cNvPr>
          <p:cNvSpPr/>
          <p:nvPr/>
        </p:nvSpPr>
        <p:spPr>
          <a:xfrm>
            <a:off x="4116203" y="1073108"/>
            <a:ext cx="4313693" cy="434117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4656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2481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7961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5537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one!</a:t>
            </a:r>
          </a:p>
        </p:txBody>
      </p:sp>
    </p:spTree>
    <p:extLst>
      <p:ext uri="{BB962C8B-B14F-4D97-AF65-F5344CB8AC3E}">
        <p14:creationId xmlns:p14="http://schemas.microsoft.com/office/powerpoint/2010/main" val="18020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Demonstration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5009"/>
            <a:ext cx="9144000" cy="4928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6172200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scs.ryerson.ca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/~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aharley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vis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conv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132868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51547" y="957996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135" y="3297934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995" y="1650202"/>
            <a:ext cx="3250859" cy="3250859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Great Idea: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88380605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1" y="1512105"/>
            <a:ext cx="3250859" cy="3250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3228" y="1408028"/>
            <a:ext cx="5319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Neural Networks </a:t>
            </a:r>
            <a:r>
              <a:rPr lang="en-US" sz="36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get their intelligence from their sliders (parameters)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0B362C-71FE-6E43-9AE4-36F1C28F06E2}"/>
              </a:ext>
            </a:extLst>
          </p:cNvPr>
          <p:cNvGrpSpPr/>
          <p:nvPr/>
        </p:nvGrpSpPr>
        <p:grpSpPr>
          <a:xfrm>
            <a:off x="4573538" y="3944570"/>
            <a:ext cx="1630144" cy="904340"/>
            <a:chOff x="1870978" y="1592530"/>
            <a:chExt cx="1630144" cy="9043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D39DD2-3944-4A40-8635-B0454FA92274}"/>
                </a:ext>
              </a:extLst>
            </p:cNvPr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67E098-5428-2345-83C9-2C7EA9508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426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3685326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3419981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975432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teractors in graphics.py">
            <a:extLst>
              <a:ext uri="{FF2B5EF4-FFF2-40B4-BE49-F238E27FC236}">
                <a16:creationId xmlns:a16="http://schemas.microsoft.com/office/drawing/2014/main" id="{E382CA49-7EA2-F343-94CD-8FDB051EDC45}"/>
              </a:ext>
            </a:extLst>
          </p:cNvPr>
          <p:cNvSpPr txBox="1">
            <a:spLocks/>
          </p:cNvSpPr>
          <p:nvPr/>
        </p:nvSpPr>
        <p:spPr>
          <a:xfrm>
            <a:off x="1485900" y="228599"/>
            <a:ext cx="6172200" cy="857252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6858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7DC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Interactors in graphics.py</a:t>
            </a:r>
          </a:p>
        </p:txBody>
      </p:sp>
      <p:sp>
        <p:nvSpPr>
          <p:cNvPr id="3" name="Text Field…">
            <a:extLst>
              <a:ext uri="{FF2B5EF4-FFF2-40B4-BE49-F238E27FC236}">
                <a16:creationId xmlns:a16="http://schemas.microsoft.com/office/drawing/2014/main" id="{461EA72A-F292-BA46-A10B-DCBD7F76D74E}"/>
              </a:ext>
            </a:extLst>
          </p:cNvPr>
          <p:cNvSpPr txBox="1">
            <a:spLocks/>
          </p:cNvSpPr>
          <p:nvPr/>
        </p:nvSpPr>
        <p:spPr>
          <a:xfrm>
            <a:off x="1485900" y="1200150"/>
            <a:ext cx="6172200" cy="3394472"/>
          </a:xfrm>
          <a:prstGeom prst="rect">
            <a:avLst/>
          </a:prstGeom>
        </p:spPr>
        <p:txBody>
          <a:bodyPr lIns="34289" tIns="34289" rIns="34289" bIns="34289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>
              <a:spcBef>
                <a:spcPts val="500"/>
              </a:spcBef>
              <a:buSzPct val="100000"/>
              <a:buFontTx/>
              <a:buChar char="•"/>
              <a:defRPr sz="2400" b="1" u="sng">
                <a:solidFill>
                  <a:srgbClr val="000000"/>
                </a:solidFill>
              </a:defRPr>
            </a:pPr>
            <a:r>
              <a:rPr lang="en-US" sz="2400" b="1" u="sng">
                <a:solidFill>
                  <a:srgbClr val="000000"/>
                </a:solidFill>
              </a:rPr>
              <a:t>Text Field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Tx/>
              <a:buChar char="•"/>
              <a:defRPr sz="2400" b="1" u="sng">
                <a:solidFill>
                  <a:srgbClr val="000000"/>
                </a:solidFill>
              </a:defRPr>
            </a:pPr>
            <a:endParaRPr lang="en-US" sz="2400" b="1" u="sng">
              <a:solidFill>
                <a:srgbClr val="000000"/>
              </a:solidFill>
            </a:endParaRPr>
          </a:p>
          <a:p>
            <a:pPr marL="0" lvl="1" indent="228600">
              <a:lnSpc>
                <a:spcPts val="3900"/>
              </a:lnSpc>
              <a:buFontTx/>
              <a:buNone/>
              <a:defRPr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rPr>
              <a:t>canvas.create_text_field(“name and text of the textfield", location of the textfield)</a:t>
            </a:r>
          </a:p>
          <a:p>
            <a:pPr marL="617934" lvl="1" indent="-160734">
              <a:lnSpc>
                <a:spcPts val="3900"/>
              </a:lnSpc>
              <a:buSzPct val="100000"/>
              <a:buFontTx/>
              <a:buChar char="•"/>
              <a:defRPr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1500">
              <a:solidFill>
                <a:srgbClr val="000000"/>
              </a:solidFill>
              <a:latin typeface="Menlo Regular"/>
              <a:ea typeface="Menlo Regular"/>
              <a:cs typeface="Menlo Regular"/>
              <a:sym typeface="Menlo Regular"/>
            </a:endParaRPr>
          </a:p>
          <a:p>
            <a:pPr marL="0" lvl="1" indent="228600">
              <a:lnSpc>
                <a:spcPts val="3900"/>
              </a:lnSpc>
              <a:buFontTx/>
              <a:buNone/>
              <a:defRPr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rPr>
              <a:t>e.g </a:t>
            </a:r>
          </a:p>
          <a:p>
            <a:pPr marL="0" lvl="1" indent="228600">
              <a:lnSpc>
                <a:spcPts val="3900"/>
              </a:lnSpc>
              <a:buFontTx/>
              <a:buNone/>
              <a:defRPr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15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rPr>
              <a:t>canvas.create_text_field("Color", Canvas.TOP)</a:t>
            </a:r>
          </a:p>
        </p:txBody>
      </p:sp>
    </p:spTree>
    <p:extLst>
      <p:ext uri="{BB962C8B-B14F-4D97-AF65-F5344CB8AC3E}">
        <p14:creationId xmlns:p14="http://schemas.microsoft.com/office/powerpoint/2010/main" val="2061636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From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1129381"/>
            <a:ext cx="8774199" cy="53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5964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41" y="3607141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3136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40624"/>
            <a:ext cx="889131" cy="44216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1228" y="2763957"/>
            <a:ext cx="889131" cy="442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11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1893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7102" y="3229597"/>
            <a:ext cx="889131" cy="44216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2" name="Rectangle 41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58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73261" y="1825178"/>
            <a:ext cx="204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4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273261" y="1825178"/>
            <a:ext cx="204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5383269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2566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5206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604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682" y="3244977"/>
            <a:ext cx="825005" cy="4242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73261" y="1825178"/>
            <a:ext cx="2037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</a:t>
            </a:r>
            <a:r>
              <a:rPr lang="en-US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 </a:t>
            </a:r>
            <a:r>
              <a:rPr lang="en-US" b="1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23184" y="3183927"/>
            <a:ext cx="1699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Wahoo I got it right!</a:t>
            </a:r>
          </a:p>
        </p:txBody>
      </p:sp>
    </p:spTree>
    <p:extLst>
      <p:ext uri="{BB962C8B-B14F-4D97-AF65-F5344CB8AC3E}">
        <p14:creationId xmlns:p14="http://schemas.microsoft.com/office/powerpoint/2010/main" val="1768561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62" y="361"/>
            <a:ext cx="9181962" cy="6886472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040" y="278281"/>
            <a:ext cx="2161935" cy="2157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98561" y="3663721"/>
            <a:ext cx="6704639" cy="19353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82944" tIns="41472" rIns="82944" bIns="414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28" b="1" dirty="0">
                <a:solidFill>
                  <a:schemeClr val="tx1"/>
                </a:solidFill>
                <a:latin typeface="Century Gothic"/>
                <a:cs typeface="Century Gothic"/>
              </a:rPr>
              <a:t>Artificial Intelligence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95036C-ACB2-AA45-A8E5-0EB096943455}"/>
              </a:ext>
            </a:extLst>
          </p:cNvPr>
          <p:cNvSpPr/>
          <p:nvPr/>
        </p:nvSpPr>
        <p:spPr>
          <a:xfrm>
            <a:off x="-37962" y="6527691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entury Gothic"/>
                <a:cs typeface="Century Gothic"/>
              </a:rPr>
              <a:t>Slides by Chris </a:t>
            </a:r>
            <a:r>
              <a:rPr lang="en-US" b="1" dirty="0" err="1">
                <a:latin typeface="Century Gothic"/>
                <a:cs typeface="Century Gothic"/>
              </a:rPr>
              <a:t>Piech</a:t>
            </a:r>
            <a:endParaRPr lang="en-US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9608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12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3047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1380542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26297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36885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05438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76429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64968523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Study Hard!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78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Train on Faces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596" y="722235"/>
            <a:ext cx="7303625" cy="58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731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/>
        </p:nvGraphicFramePr>
        <p:xfrm>
          <a:off x="4624994" y="4287860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287860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pixels</a:t>
            </a: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2790" y="2009387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6419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edges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348600" y="5371492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62541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0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1019434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1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341930" y="3968500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315332" y="2634844"/>
            <a:ext cx="182880" cy="253282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95100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60790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object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449436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9170" y="4313687"/>
            <a:ext cx="22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Visualize the Sliders</a:t>
            </a:r>
          </a:p>
        </p:txBody>
      </p:sp>
    </p:spTree>
    <p:extLst>
      <p:ext uri="{BB962C8B-B14F-4D97-AF65-F5344CB8AC3E}">
        <p14:creationId xmlns:p14="http://schemas.microsoft.com/office/powerpoint/2010/main" val="1680368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Woah</a:t>
            </a:r>
            <a:r>
              <a:rPr lang="en-US" sz="3600" dirty="0">
                <a:solidFill>
                  <a:schemeClr val="bg1"/>
                </a:solidFill>
              </a:rPr>
              <a:t>… that</a:t>
            </a:r>
            <a:r>
              <a:rPr lang="fr-FR" sz="3600" dirty="0">
                <a:solidFill>
                  <a:schemeClr val="bg1"/>
                </a:solidFill>
              </a:rPr>
              <a:t>’</a:t>
            </a:r>
            <a:r>
              <a:rPr lang="en-US" sz="3600" dirty="0">
                <a:solidFill>
                  <a:schemeClr val="bg1"/>
                </a:solidFill>
              </a:rPr>
              <a:t>s like a brain…</a:t>
            </a:r>
          </a:p>
        </p:txBody>
      </p:sp>
    </p:spTree>
    <p:extLst>
      <p:ext uri="{BB962C8B-B14F-4D97-AF65-F5344CB8AC3E}">
        <p14:creationId xmlns:p14="http://schemas.microsoft.com/office/powerpoint/2010/main" val="631604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True.</a:t>
            </a:r>
          </a:p>
        </p:txBody>
      </p:sp>
    </p:spTree>
    <p:extLst>
      <p:ext uri="{BB962C8B-B14F-4D97-AF65-F5344CB8AC3E}">
        <p14:creationId xmlns:p14="http://schemas.microsoft.com/office/powerpoint/2010/main" val="1309898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66.3%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1728" y="274444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/>
              </a:rPr>
              <a:t>http://image-</a:t>
            </a:r>
            <a:r>
              <a:rPr lang="en-US" dirty="0" err="1">
                <a:solidFill>
                  <a:schemeClr val="bg1"/>
                </a:solidFill>
                <a:latin typeface="Calibri"/>
              </a:rPr>
              <a:t>net.org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/challenges/LSVRC/2016/results</a:t>
            </a:r>
          </a:p>
        </p:txBody>
      </p:sp>
    </p:spTree>
    <p:extLst>
      <p:ext uri="{BB962C8B-B14F-4D97-AF65-F5344CB8AC3E}">
        <p14:creationId xmlns:p14="http://schemas.microsoft.com/office/powerpoint/2010/main" val="11739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C3EEA-EB83-114A-9289-431A9E7F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93" y="990804"/>
            <a:ext cx="7513186" cy="532773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2E99A4B-8751-9E43-93F9-E6FEB15655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Little AI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BDF89-4E04-0D4D-A239-220DFF145FC0}"/>
              </a:ext>
            </a:extLst>
          </p:cNvPr>
          <p:cNvSpPr/>
          <p:nvPr/>
        </p:nvSpPr>
        <p:spPr>
          <a:xfrm>
            <a:off x="848871" y="6402437"/>
            <a:ext cx="7125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cs.stanford.edu</a:t>
            </a:r>
            <a:r>
              <a:rPr lang="en-US" dirty="0"/>
              <a:t>/people/</a:t>
            </a:r>
            <a:r>
              <a:rPr lang="en-US" dirty="0" err="1"/>
              <a:t>karpathy</a:t>
            </a:r>
            <a:r>
              <a:rPr lang="en-US" dirty="0"/>
              <a:t>/</a:t>
            </a:r>
            <a:r>
              <a:rPr lang="en-US" dirty="0" err="1"/>
              <a:t>convnetjs</a:t>
            </a:r>
            <a:r>
              <a:rPr lang="en-US" dirty="0"/>
              <a:t>/demo/</a:t>
            </a:r>
            <a:r>
              <a:rPr lang="en-US" dirty="0" err="1"/>
              <a:t>rldemo.html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3512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77177-88D0-754B-9131-73A16362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775" y="0"/>
            <a:ext cx="12422496" cy="69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3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</a:p>
        </p:txBody>
      </p:sp>
    </p:spTree>
    <p:extLst>
      <p:ext uri="{BB962C8B-B14F-4D97-AF65-F5344CB8AC3E}">
        <p14:creationId xmlns:p14="http://schemas.microsoft.com/office/powerpoint/2010/main" val="29470227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9396" y="5080064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251" y="1880632"/>
            <a:ext cx="3893197" cy="2981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5" y="1880632"/>
            <a:ext cx="4111044" cy="3088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Neuron That Fires When It Sees Cats</a:t>
            </a:r>
          </a:p>
        </p:txBody>
      </p:sp>
    </p:spTree>
    <p:extLst>
      <p:ext uri="{BB962C8B-B14F-4D97-AF65-F5344CB8AC3E}">
        <p14:creationId xmlns:p14="http://schemas.microsoft.com/office/powerpoint/2010/main" val="972776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87" y="634356"/>
            <a:ext cx="5711463" cy="571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54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08E395-44A9-5543-832D-53AF45B33ED8}"/>
              </a:ext>
            </a:extLst>
          </p:cNvPr>
          <p:cNvSpPr/>
          <p:nvPr/>
        </p:nvSpPr>
        <p:spPr>
          <a:xfrm>
            <a:off x="-151904" y="733320"/>
            <a:ext cx="9676384" cy="6124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32" y="1473405"/>
            <a:ext cx="4495328" cy="5181056"/>
          </a:xfrm>
        </p:spPr>
        <p:txBody>
          <a:bodyPr/>
          <a:lstStyle/>
          <a:p>
            <a:pPr marL="0" indent="0">
              <a:buNone/>
            </a:pPr>
            <a:r>
              <a:rPr lang="en-US" sz="2799" dirty="0">
                <a:solidFill>
                  <a:schemeClr val="bg1"/>
                </a:solidFill>
                <a:ea typeface="Consolas" charset="0"/>
                <a:cs typeface="Calibri"/>
              </a:rPr>
              <a:t>An algorithm learned to detect skin cancer from photo, better than the worlds top expert.</a:t>
            </a:r>
          </a:p>
          <a:p>
            <a:pPr marL="0" indent="0">
              <a:buNone/>
            </a:pPr>
            <a:endParaRPr lang="en-US" sz="2799" dirty="0">
              <a:solidFill>
                <a:schemeClr val="bg1"/>
              </a:solidFill>
              <a:ea typeface="Consolas" charset="0"/>
              <a:cs typeface="Calibri"/>
            </a:endParaRPr>
          </a:p>
          <a:p>
            <a:pPr marL="0" indent="0">
              <a:buNone/>
            </a:pPr>
            <a:r>
              <a:rPr lang="en-US" sz="2799" dirty="0">
                <a:solidFill>
                  <a:schemeClr val="bg1"/>
                </a:solidFill>
                <a:ea typeface="Consolas" charset="0"/>
                <a:cs typeface="Calibri"/>
              </a:rPr>
              <a:t>Developed last year</a:t>
            </a:r>
            <a:endParaRPr lang="en-US" sz="2799" dirty="0">
              <a:solidFill>
                <a:schemeClr val="bg1"/>
              </a:solidFill>
              <a:latin typeface="Calibri"/>
              <a:ea typeface="Consolas" charset="0"/>
              <a:cs typeface="Calibri"/>
            </a:endParaRPr>
          </a:p>
        </p:txBody>
      </p:sp>
      <p:pic>
        <p:nvPicPr>
          <p:cNvPr id="4" name="Picture 3" descr="Screen Shot 2017-08-10 at 8.54.0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00" y="1524200"/>
            <a:ext cx="2025921" cy="38497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361" y="6412155"/>
            <a:ext cx="2946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Esteva et al., Nature 2017.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3AFA6-319C-2B42-B3CB-E61169E49EF4}"/>
              </a:ext>
            </a:extLst>
          </p:cNvPr>
          <p:cNvSpPr/>
          <p:nvPr/>
        </p:nvSpPr>
        <p:spPr>
          <a:xfrm>
            <a:off x="770400" y="5917320"/>
            <a:ext cx="7326720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Esteva</a:t>
            </a:r>
            <a:r>
              <a:rPr lang="en-US" sz="1633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, Andre, et al. "Dermatologist-level classification of skin cancer with deep neural networks." </a:t>
            </a:r>
            <a:r>
              <a:rPr lang="en-US" sz="1633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Nature</a:t>
            </a:r>
            <a:r>
              <a:rPr lang="en-US" sz="1633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 542.7639 (2017): 115-118.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F5582F-1D18-C948-9210-7F7E74DFA0E6}"/>
              </a:ext>
            </a:extLst>
          </p:cNvPr>
          <p:cNvSpPr/>
          <p:nvPr/>
        </p:nvSpPr>
        <p:spPr bwMode="auto">
          <a:xfrm>
            <a:off x="969681" y="5821270"/>
            <a:ext cx="1432669" cy="754036"/>
          </a:xfrm>
          <a:custGeom>
            <a:avLst/>
            <a:gdLst>
              <a:gd name="connsiteX0" fmla="*/ 1425038 w 1579418"/>
              <a:gd name="connsiteY0" fmla="*/ 142504 h 831272"/>
              <a:gd name="connsiteX1" fmla="*/ 1353787 w 1579418"/>
              <a:gd name="connsiteY1" fmla="*/ 130628 h 831272"/>
              <a:gd name="connsiteX2" fmla="*/ 1282535 w 1579418"/>
              <a:gd name="connsiteY2" fmla="*/ 106878 h 831272"/>
              <a:gd name="connsiteX3" fmla="*/ 1246909 w 1579418"/>
              <a:gd name="connsiteY3" fmla="*/ 83127 h 831272"/>
              <a:gd name="connsiteX4" fmla="*/ 1163781 w 1579418"/>
              <a:gd name="connsiteY4" fmla="*/ 59376 h 831272"/>
              <a:gd name="connsiteX5" fmla="*/ 1045028 w 1579418"/>
              <a:gd name="connsiteY5" fmla="*/ 35626 h 831272"/>
              <a:gd name="connsiteX6" fmla="*/ 985651 w 1579418"/>
              <a:gd name="connsiteY6" fmla="*/ 23750 h 831272"/>
              <a:gd name="connsiteX7" fmla="*/ 795646 w 1579418"/>
              <a:gd name="connsiteY7" fmla="*/ 0 h 831272"/>
              <a:gd name="connsiteX8" fmla="*/ 344384 w 1579418"/>
              <a:gd name="connsiteY8" fmla="*/ 11875 h 831272"/>
              <a:gd name="connsiteX9" fmla="*/ 273132 w 1579418"/>
              <a:gd name="connsiteY9" fmla="*/ 35626 h 831272"/>
              <a:gd name="connsiteX10" fmla="*/ 237506 w 1579418"/>
              <a:gd name="connsiteY10" fmla="*/ 47501 h 831272"/>
              <a:gd name="connsiteX11" fmla="*/ 201880 w 1579418"/>
              <a:gd name="connsiteY11" fmla="*/ 59376 h 831272"/>
              <a:gd name="connsiteX12" fmla="*/ 95002 w 1579418"/>
              <a:gd name="connsiteY12" fmla="*/ 154379 h 831272"/>
              <a:gd name="connsiteX13" fmla="*/ 47501 w 1579418"/>
              <a:gd name="connsiteY13" fmla="*/ 225631 h 831272"/>
              <a:gd name="connsiteX14" fmla="*/ 0 w 1579418"/>
              <a:gd name="connsiteY14" fmla="*/ 332509 h 831272"/>
              <a:gd name="connsiteX15" fmla="*/ 11875 w 1579418"/>
              <a:gd name="connsiteY15" fmla="*/ 475013 h 831272"/>
              <a:gd name="connsiteX16" fmla="*/ 118753 w 1579418"/>
              <a:gd name="connsiteY16" fmla="*/ 629392 h 831272"/>
              <a:gd name="connsiteX17" fmla="*/ 213755 w 1579418"/>
              <a:gd name="connsiteY17" fmla="*/ 724394 h 831272"/>
              <a:gd name="connsiteX18" fmla="*/ 249381 w 1579418"/>
              <a:gd name="connsiteY18" fmla="*/ 760020 h 831272"/>
              <a:gd name="connsiteX19" fmla="*/ 320633 w 1579418"/>
              <a:gd name="connsiteY19" fmla="*/ 783771 h 831272"/>
              <a:gd name="connsiteX20" fmla="*/ 356259 w 1579418"/>
              <a:gd name="connsiteY20" fmla="*/ 807522 h 831272"/>
              <a:gd name="connsiteX21" fmla="*/ 427511 w 1579418"/>
              <a:gd name="connsiteY21" fmla="*/ 819397 h 831272"/>
              <a:gd name="connsiteX22" fmla="*/ 475012 w 1579418"/>
              <a:gd name="connsiteY22" fmla="*/ 831272 h 831272"/>
              <a:gd name="connsiteX23" fmla="*/ 855023 w 1579418"/>
              <a:gd name="connsiteY23" fmla="*/ 819397 h 831272"/>
              <a:gd name="connsiteX24" fmla="*/ 950025 w 1579418"/>
              <a:gd name="connsiteY24" fmla="*/ 795646 h 831272"/>
              <a:gd name="connsiteX25" fmla="*/ 1056903 w 1579418"/>
              <a:gd name="connsiteY25" fmla="*/ 771896 h 831272"/>
              <a:gd name="connsiteX26" fmla="*/ 1104405 w 1579418"/>
              <a:gd name="connsiteY26" fmla="*/ 748145 h 831272"/>
              <a:gd name="connsiteX27" fmla="*/ 1175657 w 1579418"/>
              <a:gd name="connsiteY27" fmla="*/ 724394 h 831272"/>
              <a:gd name="connsiteX28" fmla="*/ 1282535 w 1579418"/>
              <a:gd name="connsiteY28" fmla="*/ 653143 h 831272"/>
              <a:gd name="connsiteX29" fmla="*/ 1318161 w 1579418"/>
              <a:gd name="connsiteY29" fmla="*/ 629392 h 831272"/>
              <a:gd name="connsiteX30" fmla="*/ 1353787 w 1579418"/>
              <a:gd name="connsiteY30" fmla="*/ 605641 h 831272"/>
              <a:gd name="connsiteX31" fmla="*/ 1401288 w 1579418"/>
              <a:gd name="connsiteY31" fmla="*/ 581891 h 831272"/>
              <a:gd name="connsiteX32" fmla="*/ 1436914 w 1579418"/>
              <a:gd name="connsiteY32" fmla="*/ 570015 h 831272"/>
              <a:gd name="connsiteX33" fmla="*/ 1472540 w 1579418"/>
              <a:gd name="connsiteY33" fmla="*/ 534389 h 831272"/>
              <a:gd name="connsiteX34" fmla="*/ 1543792 w 1579418"/>
              <a:gd name="connsiteY34" fmla="*/ 475013 h 831272"/>
              <a:gd name="connsiteX35" fmla="*/ 1579418 w 1579418"/>
              <a:gd name="connsiteY35" fmla="*/ 332509 h 831272"/>
              <a:gd name="connsiteX36" fmla="*/ 1567542 w 1579418"/>
              <a:gd name="connsiteY36" fmla="*/ 190005 h 831272"/>
              <a:gd name="connsiteX37" fmla="*/ 1555667 w 1579418"/>
              <a:gd name="connsiteY37" fmla="*/ 142504 h 831272"/>
              <a:gd name="connsiteX38" fmla="*/ 1484415 w 1579418"/>
              <a:gd name="connsiteY38" fmla="*/ 95002 h 831272"/>
              <a:gd name="connsiteX39" fmla="*/ 1401288 w 1579418"/>
              <a:gd name="connsiteY39" fmla="*/ 59376 h 831272"/>
              <a:gd name="connsiteX40" fmla="*/ 1068779 w 1579418"/>
              <a:gd name="connsiteY40" fmla="*/ 83127 h 831272"/>
              <a:gd name="connsiteX41" fmla="*/ 1045028 w 1579418"/>
              <a:gd name="connsiteY41" fmla="*/ 95002 h 8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79418" h="831272">
                <a:moveTo>
                  <a:pt x="1425038" y="142504"/>
                </a:moveTo>
                <a:cubicBezTo>
                  <a:pt x="1401288" y="138545"/>
                  <a:pt x="1377146" y="136468"/>
                  <a:pt x="1353787" y="130628"/>
                </a:cubicBezTo>
                <a:cubicBezTo>
                  <a:pt x="1329499" y="124556"/>
                  <a:pt x="1282535" y="106878"/>
                  <a:pt x="1282535" y="106878"/>
                </a:cubicBezTo>
                <a:cubicBezTo>
                  <a:pt x="1270660" y="98961"/>
                  <a:pt x="1259675" y="89510"/>
                  <a:pt x="1246909" y="83127"/>
                </a:cubicBezTo>
                <a:cubicBezTo>
                  <a:pt x="1227931" y="73638"/>
                  <a:pt x="1181531" y="64447"/>
                  <a:pt x="1163781" y="59376"/>
                </a:cubicBezTo>
                <a:cubicBezTo>
                  <a:pt x="1068189" y="32064"/>
                  <a:pt x="1215258" y="63998"/>
                  <a:pt x="1045028" y="35626"/>
                </a:cubicBezTo>
                <a:cubicBezTo>
                  <a:pt x="1025118" y="32308"/>
                  <a:pt x="1005561" y="27068"/>
                  <a:pt x="985651" y="23750"/>
                </a:cubicBezTo>
                <a:cubicBezTo>
                  <a:pt x="917880" y="12455"/>
                  <a:pt x="865235" y="7732"/>
                  <a:pt x="795646" y="0"/>
                </a:cubicBezTo>
                <a:cubicBezTo>
                  <a:pt x="645225" y="3958"/>
                  <a:pt x="494508" y="1639"/>
                  <a:pt x="344384" y="11875"/>
                </a:cubicBezTo>
                <a:cubicBezTo>
                  <a:pt x="319407" y="13578"/>
                  <a:pt x="296883" y="27709"/>
                  <a:pt x="273132" y="35626"/>
                </a:cubicBezTo>
                <a:lnTo>
                  <a:pt x="237506" y="47501"/>
                </a:lnTo>
                <a:lnTo>
                  <a:pt x="201880" y="59376"/>
                </a:lnTo>
                <a:cubicBezTo>
                  <a:pt x="159046" y="87932"/>
                  <a:pt x="127539" y="105574"/>
                  <a:pt x="95002" y="154379"/>
                </a:cubicBezTo>
                <a:cubicBezTo>
                  <a:pt x="79168" y="178130"/>
                  <a:pt x="56528" y="198551"/>
                  <a:pt x="47501" y="225631"/>
                </a:cubicBezTo>
                <a:cubicBezTo>
                  <a:pt x="19237" y="310423"/>
                  <a:pt x="37637" y="276052"/>
                  <a:pt x="0" y="332509"/>
                </a:cubicBezTo>
                <a:cubicBezTo>
                  <a:pt x="3958" y="380010"/>
                  <a:pt x="4039" y="427996"/>
                  <a:pt x="11875" y="475013"/>
                </a:cubicBezTo>
                <a:cubicBezTo>
                  <a:pt x="31080" y="590246"/>
                  <a:pt x="44432" y="517910"/>
                  <a:pt x="118753" y="629392"/>
                </a:cubicBezTo>
                <a:cubicBezTo>
                  <a:pt x="176074" y="715373"/>
                  <a:pt x="140723" y="687879"/>
                  <a:pt x="213755" y="724394"/>
                </a:cubicBezTo>
                <a:cubicBezTo>
                  <a:pt x="225630" y="736269"/>
                  <a:pt x="234700" y="751864"/>
                  <a:pt x="249381" y="760020"/>
                </a:cubicBezTo>
                <a:cubicBezTo>
                  <a:pt x="271266" y="772178"/>
                  <a:pt x="320633" y="783771"/>
                  <a:pt x="320633" y="783771"/>
                </a:cubicBezTo>
                <a:cubicBezTo>
                  <a:pt x="332508" y="791688"/>
                  <a:pt x="342719" y="803009"/>
                  <a:pt x="356259" y="807522"/>
                </a:cubicBezTo>
                <a:cubicBezTo>
                  <a:pt x="379102" y="815136"/>
                  <a:pt x="403900" y="814675"/>
                  <a:pt x="427511" y="819397"/>
                </a:cubicBezTo>
                <a:cubicBezTo>
                  <a:pt x="443515" y="822598"/>
                  <a:pt x="459178" y="827314"/>
                  <a:pt x="475012" y="831272"/>
                </a:cubicBezTo>
                <a:cubicBezTo>
                  <a:pt x="601682" y="827314"/>
                  <a:pt x="728646" y="828875"/>
                  <a:pt x="855023" y="819397"/>
                </a:cubicBezTo>
                <a:cubicBezTo>
                  <a:pt x="887574" y="816956"/>
                  <a:pt x="918358" y="803563"/>
                  <a:pt x="950025" y="795646"/>
                </a:cubicBezTo>
                <a:cubicBezTo>
                  <a:pt x="1017094" y="778879"/>
                  <a:pt x="981540" y="786968"/>
                  <a:pt x="1056903" y="771896"/>
                </a:cubicBezTo>
                <a:cubicBezTo>
                  <a:pt x="1072737" y="763979"/>
                  <a:pt x="1087968" y="754720"/>
                  <a:pt x="1104405" y="748145"/>
                </a:cubicBezTo>
                <a:cubicBezTo>
                  <a:pt x="1127650" y="738847"/>
                  <a:pt x="1154826" y="738281"/>
                  <a:pt x="1175657" y="724394"/>
                </a:cubicBezTo>
                <a:lnTo>
                  <a:pt x="1282535" y="653143"/>
                </a:lnTo>
                <a:lnTo>
                  <a:pt x="1318161" y="629392"/>
                </a:lnTo>
                <a:cubicBezTo>
                  <a:pt x="1330036" y="621475"/>
                  <a:pt x="1341021" y="612024"/>
                  <a:pt x="1353787" y="605641"/>
                </a:cubicBezTo>
                <a:cubicBezTo>
                  <a:pt x="1369621" y="597724"/>
                  <a:pt x="1385017" y="588864"/>
                  <a:pt x="1401288" y="581891"/>
                </a:cubicBezTo>
                <a:cubicBezTo>
                  <a:pt x="1412794" y="576960"/>
                  <a:pt x="1425039" y="573974"/>
                  <a:pt x="1436914" y="570015"/>
                </a:cubicBezTo>
                <a:cubicBezTo>
                  <a:pt x="1448789" y="558140"/>
                  <a:pt x="1459638" y="545140"/>
                  <a:pt x="1472540" y="534389"/>
                </a:cubicBezTo>
                <a:cubicBezTo>
                  <a:pt x="1571740" y="451724"/>
                  <a:pt x="1439710" y="579095"/>
                  <a:pt x="1543792" y="475013"/>
                </a:cubicBezTo>
                <a:cubicBezTo>
                  <a:pt x="1575156" y="380918"/>
                  <a:pt x="1563426" y="428456"/>
                  <a:pt x="1579418" y="332509"/>
                </a:cubicBezTo>
                <a:cubicBezTo>
                  <a:pt x="1575459" y="285008"/>
                  <a:pt x="1573454" y="237303"/>
                  <a:pt x="1567542" y="190005"/>
                </a:cubicBezTo>
                <a:cubicBezTo>
                  <a:pt x="1565518" y="173810"/>
                  <a:pt x="1563764" y="156675"/>
                  <a:pt x="1555667" y="142504"/>
                </a:cubicBezTo>
                <a:cubicBezTo>
                  <a:pt x="1531449" y="100123"/>
                  <a:pt x="1520873" y="110627"/>
                  <a:pt x="1484415" y="95002"/>
                </a:cubicBezTo>
                <a:cubicBezTo>
                  <a:pt x="1381694" y="50979"/>
                  <a:pt x="1484838" y="87227"/>
                  <a:pt x="1401288" y="59376"/>
                </a:cubicBezTo>
                <a:cubicBezTo>
                  <a:pt x="1281759" y="64157"/>
                  <a:pt x="1174366" y="40893"/>
                  <a:pt x="1068779" y="83127"/>
                </a:cubicBezTo>
                <a:cubicBezTo>
                  <a:pt x="1060561" y="86414"/>
                  <a:pt x="1052945" y="91044"/>
                  <a:pt x="1045028" y="9500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8294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4AA61CB-DC26-9D41-B661-EB96025552CF}"/>
              </a:ext>
            </a:extLst>
          </p:cNvPr>
          <p:cNvSpPr/>
          <p:nvPr/>
        </p:nvSpPr>
        <p:spPr bwMode="auto">
          <a:xfrm>
            <a:off x="5093368" y="6079327"/>
            <a:ext cx="820638" cy="571384"/>
          </a:xfrm>
          <a:custGeom>
            <a:avLst/>
            <a:gdLst>
              <a:gd name="connsiteX0" fmla="*/ 762192 w 904696"/>
              <a:gd name="connsiteY0" fmla="*/ 59895 h 629911"/>
              <a:gd name="connsiteX1" fmla="*/ 334680 w 904696"/>
              <a:gd name="connsiteY1" fmla="*/ 518 h 629911"/>
              <a:gd name="connsiteX2" fmla="*/ 239677 w 904696"/>
              <a:gd name="connsiteY2" fmla="*/ 12394 h 629911"/>
              <a:gd name="connsiteX3" fmla="*/ 144675 w 904696"/>
              <a:gd name="connsiteY3" fmla="*/ 36144 h 629911"/>
              <a:gd name="connsiteX4" fmla="*/ 109049 w 904696"/>
              <a:gd name="connsiteY4" fmla="*/ 59895 h 629911"/>
              <a:gd name="connsiteX5" fmla="*/ 61547 w 904696"/>
              <a:gd name="connsiteY5" fmla="*/ 131147 h 629911"/>
              <a:gd name="connsiteX6" fmla="*/ 25922 w 904696"/>
              <a:gd name="connsiteY6" fmla="*/ 166773 h 629911"/>
              <a:gd name="connsiteX7" fmla="*/ 14046 w 904696"/>
              <a:gd name="connsiteY7" fmla="*/ 333028 h 629911"/>
              <a:gd name="connsiteX8" fmla="*/ 73423 w 904696"/>
              <a:gd name="connsiteY8" fmla="*/ 404280 h 629911"/>
              <a:gd name="connsiteX9" fmla="*/ 120924 w 904696"/>
              <a:gd name="connsiteY9" fmla="*/ 475531 h 629911"/>
              <a:gd name="connsiteX10" fmla="*/ 192176 w 904696"/>
              <a:gd name="connsiteY10" fmla="*/ 534908 h 629911"/>
              <a:gd name="connsiteX11" fmla="*/ 227802 w 904696"/>
              <a:gd name="connsiteY11" fmla="*/ 570534 h 629911"/>
              <a:gd name="connsiteX12" fmla="*/ 310929 w 904696"/>
              <a:gd name="connsiteY12" fmla="*/ 618035 h 629911"/>
              <a:gd name="connsiteX13" fmla="*/ 346555 w 904696"/>
              <a:gd name="connsiteY13" fmla="*/ 629911 h 629911"/>
              <a:gd name="connsiteX14" fmla="*/ 655314 w 904696"/>
              <a:gd name="connsiteY14" fmla="*/ 594285 h 629911"/>
              <a:gd name="connsiteX15" fmla="*/ 762192 w 904696"/>
              <a:gd name="connsiteY15" fmla="*/ 534908 h 629911"/>
              <a:gd name="connsiteX16" fmla="*/ 797818 w 904696"/>
              <a:gd name="connsiteY16" fmla="*/ 511157 h 629911"/>
              <a:gd name="connsiteX17" fmla="*/ 821568 w 904696"/>
              <a:gd name="connsiteY17" fmla="*/ 475531 h 629911"/>
              <a:gd name="connsiteX18" fmla="*/ 857194 w 904696"/>
              <a:gd name="connsiteY18" fmla="*/ 439905 h 629911"/>
              <a:gd name="connsiteX19" fmla="*/ 880945 w 904696"/>
              <a:gd name="connsiteY19" fmla="*/ 392404 h 629911"/>
              <a:gd name="connsiteX20" fmla="*/ 892820 w 904696"/>
              <a:gd name="connsiteY20" fmla="*/ 344903 h 629911"/>
              <a:gd name="connsiteX21" fmla="*/ 904696 w 904696"/>
              <a:gd name="connsiteY21" fmla="*/ 309277 h 629911"/>
              <a:gd name="connsiteX22" fmla="*/ 892820 w 904696"/>
              <a:gd name="connsiteY22" fmla="*/ 143022 h 629911"/>
              <a:gd name="connsiteX23" fmla="*/ 880945 w 904696"/>
              <a:gd name="connsiteY23" fmla="*/ 107396 h 629911"/>
              <a:gd name="connsiteX24" fmla="*/ 833444 w 904696"/>
              <a:gd name="connsiteY24" fmla="*/ 36144 h 629911"/>
              <a:gd name="connsiteX25" fmla="*/ 762192 w 904696"/>
              <a:gd name="connsiteY25" fmla="*/ 518 h 629911"/>
              <a:gd name="connsiteX26" fmla="*/ 643438 w 904696"/>
              <a:gd name="connsiteY26" fmla="*/ 12394 h 629911"/>
              <a:gd name="connsiteX27" fmla="*/ 572186 w 904696"/>
              <a:gd name="connsiteY27" fmla="*/ 36144 h 629911"/>
              <a:gd name="connsiteX28" fmla="*/ 536560 w 904696"/>
              <a:gd name="connsiteY28" fmla="*/ 71770 h 62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04696" h="629911">
                <a:moveTo>
                  <a:pt x="762192" y="59895"/>
                </a:moveTo>
                <a:cubicBezTo>
                  <a:pt x="619688" y="40103"/>
                  <a:pt x="477961" y="13543"/>
                  <a:pt x="334680" y="518"/>
                </a:cubicBezTo>
                <a:cubicBezTo>
                  <a:pt x="302897" y="-2371"/>
                  <a:pt x="271220" y="7541"/>
                  <a:pt x="239677" y="12394"/>
                </a:cubicBezTo>
                <a:cubicBezTo>
                  <a:pt x="186450" y="20583"/>
                  <a:pt x="188023" y="21695"/>
                  <a:pt x="144675" y="36144"/>
                </a:cubicBezTo>
                <a:cubicBezTo>
                  <a:pt x="132800" y="44061"/>
                  <a:pt x="118447" y="49154"/>
                  <a:pt x="109049" y="59895"/>
                </a:cubicBezTo>
                <a:cubicBezTo>
                  <a:pt x="90252" y="81377"/>
                  <a:pt x="81731" y="110962"/>
                  <a:pt x="61547" y="131147"/>
                </a:cubicBezTo>
                <a:lnTo>
                  <a:pt x="25922" y="166773"/>
                </a:lnTo>
                <a:cubicBezTo>
                  <a:pt x="-282" y="245385"/>
                  <a:pt x="-10672" y="242396"/>
                  <a:pt x="14046" y="333028"/>
                </a:cubicBezTo>
                <a:cubicBezTo>
                  <a:pt x="21684" y="361034"/>
                  <a:pt x="57627" y="383971"/>
                  <a:pt x="73423" y="404280"/>
                </a:cubicBezTo>
                <a:cubicBezTo>
                  <a:pt x="90948" y="426812"/>
                  <a:pt x="100740" y="455347"/>
                  <a:pt x="120924" y="475531"/>
                </a:cubicBezTo>
                <a:cubicBezTo>
                  <a:pt x="225006" y="579613"/>
                  <a:pt x="92977" y="452242"/>
                  <a:pt x="192176" y="534908"/>
                </a:cubicBezTo>
                <a:cubicBezTo>
                  <a:pt x="205078" y="545659"/>
                  <a:pt x="214900" y="559783"/>
                  <a:pt x="227802" y="570534"/>
                </a:cubicBezTo>
                <a:cubicBezTo>
                  <a:pt x="248850" y="588074"/>
                  <a:pt x="287012" y="607785"/>
                  <a:pt x="310929" y="618035"/>
                </a:cubicBezTo>
                <a:cubicBezTo>
                  <a:pt x="322435" y="622966"/>
                  <a:pt x="334680" y="625952"/>
                  <a:pt x="346555" y="629911"/>
                </a:cubicBezTo>
                <a:cubicBezTo>
                  <a:pt x="609051" y="616785"/>
                  <a:pt x="508866" y="643101"/>
                  <a:pt x="655314" y="594285"/>
                </a:cubicBezTo>
                <a:cubicBezTo>
                  <a:pt x="718016" y="573384"/>
                  <a:pt x="680534" y="589347"/>
                  <a:pt x="762192" y="534908"/>
                </a:cubicBezTo>
                <a:lnTo>
                  <a:pt x="797818" y="511157"/>
                </a:lnTo>
                <a:cubicBezTo>
                  <a:pt x="805735" y="499282"/>
                  <a:pt x="812431" y="486495"/>
                  <a:pt x="821568" y="475531"/>
                </a:cubicBezTo>
                <a:cubicBezTo>
                  <a:pt x="832319" y="462629"/>
                  <a:pt x="847432" y="453571"/>
                  <a:pt x="857194" y="439905"/>
                </a:cubicBezTo>
                <a:cubicBezTo>
                  <a:pt x="867484" y="425500"/>
                  <a:pt x="873028" y="408238"/>
                  <a:pt x="880945" y="392404"/>
                </a:cubicBezTo>
                <a:cubicBezTo>
                  <a:pt x="884903" y="376570"/>
                  <a:pt x="888336" y="360596"/>
                  <a:pt x="892820" y="344903"/>
                </a:cubicBezTo>
                <a:cubicBezTo>
                  <a:pt x="896259" y="332867"/>
                  <a:pt x="904696" y="321795"/>
                  <a:pt x="904696" y="309277"/>
                </a:cubicBezTo>
                <a:cubicBezTo>
                  <a:pt x="904696" y="253717"/>
                  <a:pt x="899312" y="198201"/>
                  <a:pt x="892820" y="143022"/>
                </a:cubicBezTo>
                <a:cubicBezTo>
                  <a:pt x="891357" y="130590"/>
                  <a:pt x="887024" y="118338"/>
                  <a:pt x="880945" y="107396"/>
                </a:cubicBezTo>
                <a:cubicBezTo>
                  <a:pt x="867083" y="82443"/>
                  <a:pt x="857195" y="51977"/>
                  <a:pt x="833444" y="36144"/>
                </a:cubicBezTo>
                <a:cubicBezTo>
                  <a:pt x="787402" y="5451"/>
                  <a:pt x="811358" y="16908"/>
                  <a:pt x="762192" y="518"/>
                </a:cubicBezTo>
                <a:cubicBezTo>
                  <a:pt x="722607" y="4477"/>
                  <a:pt x="682539" y="5063"/>
                  <a:pt x="643438" y="12394"/>
                </a:cubicBezTo>
                <a:cubicBezTo>
                  <a:pt x="618831" y="17008"/>
                  <a:pt x="572186" y="36144"/>
                  <a:pt x="572186" y="36144"/>
                </a:cubicBezTo>
                <a:lnTo>
                  <a:pt x="536560" y="71770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8294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F9FA1E9-DB81-874E-918F-B20CEB5E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DDC70EB-5A50-0E4F-AB7C-A53CAB019CB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It can be useful</a:t>
            </a:r>
          </a:p>
        </p:txBody>
      </p:sp>
    </p:spTree>
    <p:extLst>
      <p:ext uri="{BB962C8B-B14F-4D97-AF65-F5344CB8AC3E}">
        <p14:creationId xmlns:p14="http://schemas.microsoft.com/office/powerpoint/2010/main" val="2649899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Harry Potter Hats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643" y="1105493"/>
            <a:ext cx="7125629" cy="4990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8643" y="6211669"/>
            <a:ext cx="7125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cs.stanford.edu</a:t>
            </a:r>
            <a:r>
              <a:rPr lang="en-US" dirty="0"/>
              <a:t>/people/</a:t>
            </a:r>
            <a:r>
              <a:rPr lang="en-US" dirty="0" err="1"/>
              <a:t>karpathy</a:t>
            </a:r>
            <a:r>
              <a:rPr lang="en-US" dirty="0"/>
              <a:t>/</a:t>
            </a:r>
            <a:r>
              <a:rPr lang="en-US" dirty="0" err="1"/>
              <a:t>convnetjs</a:t>
            </a:r>
            <a:r>
              <a:rPr lang="en-US" dirty="0"/>
              <a:t>/demo/</a:t>
            </a:r>
            <a:r>
              <a:rPr lang="en-US" dirty="0" err="1"/>
              <a:t>rldemo.html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74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eakout rl">
            <a:hlinkClick r:id="" action="ppaction://media"/>
            <a:extLst>
              <a:ext uri="{FF2B5EF4-FFF2-40B4-BE49-F238E27FC236}">
                <a16:creationId xmlns:a16="http://schemas.microsoft.com/office/drawing/2014/main" id="{7EB73F89-A793-B545-A411-17F71436D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2445" y="0"/>
            <a:ext cx="554355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84D684-8512-C347-B719-01F150ABB0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5724837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492658" y="1630624"/>
            <a:ext cx="2770503" cy="341138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sp>
        <p:nvSpPr>
          <p:cNvPr id="33" name="TextBox 32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cxnSp>
        <p:nvCxnSpPr>
          <p:cNvPr id="34" name="Straight Connector 33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19397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003874" y="1630624"/>
            <a:ext cx="2259287" cy="3138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7051041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90611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10808392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Where is my robot?</a:t>
            </a:r>
          </a:p>
        </p:txBody>
      </p:sp>
    </p:spTree>
    <p:extLst>
      <p:ext uri="{BB962C8B-B14F-4D97-AF65-F5344CB8AC3E}">
        <p14:creationId xmlns:p14="http://schemas.microsoft.com/office/powerpoint/2010/main" val="13400176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… coming soon</a:t>
            </a:r>
          </a:p>
        </p:txBody>
      </p:sp>
    </p:spTree>
    <p:extLst>
      <p:ext uri="{BB962C8B-B14F-4D97-AF65-F5344CB8AC3E}">
        <p14:creationId xmlns:p14="http://schemas.microsoft.com/office/powerpoint/2010/main" val="94086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Should I study AI?</a:t>
            </a:r>
          </a:p>
        </p:txBody>
      </p:sp>
    </p:spTree>
    <p:extLst>
      <p:ext uri="{BB962C8B-B14F-4D97-AF65-F5344CB8AC3E}">
        <p14:creationId xmlns:p14="http://schemas.microsoft.com/office/powerpoint/2010/main" val="14377106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Powerful technology</a:t>
            </a:r>
          </a:p>
        </p:txBody>
      </p:sp>
    </p:spTree>
    <p:extLst>
      <p:ext uri="{BB962C8B-B14F-4D97-AF65-F5344CB8AC3E}">
        <p14:creationId xmlns:p14="http://schemas.microsoft.com/office/powerpoint/2010/main" val="18073506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Now is an amazing time</a:t>
            </a:r>
          </a:p>
        </p:txBody>
      </p:sp>
    </p:spTree>
    <p:extLst>
      <p:ext uri="{BB962C8B-B14F-4D97-AF65-F5344CB8AC3E}">
        <p14:creationId xmlns:p14="http://schemas.microsoft.com/office/powerpoint/2010/main" val="213473812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25" y="1106042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Know It So You Can Beat 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198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Little math</a:t>
            </a:r>
          </a:p>
        </p:txBody>
      </p:sp>
    </p:spTree>
    <p:extLst>
      <p:ext uri="{BB962C8B-B14F-4D97-AF65-F5344CB8AC3E}">
        <p14:creationId xmlns:p14="http://schemas.microsoft.com/office/powerpoint/2010/main" val="2125576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Todos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bienvenidos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9129761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Road towards AI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9ECB79E-447B-6A49-BA05-ADDDA05B3F86}"/>
              </a:ext>
            </a:extLst>
          </p:cNvPr>
          <p:cNvSpPr/>
          <p:nvPr/>
        </p:nvSpPr>
        <p:spPr>
          <a:xfrm rot="2163961">
            <a:off x="2810535" y="2825086"/>
            <a:ext cx="345337" cy="989654"/>
          </a:xfrm>
          <a:custGeom>
            <a:avLst/>
            <a:gdLst>
              <a:gd name="connsiteX0" fmla="*/ 96438 w 345337"/>
              <a:gd name="connsiteY0" fmla="*/ 0 h 989654"/>
              <a:gd name="connsiteX1" fmla="*/ 110086 w 345337"/>
              <a:gd name="connsiteY1" fmla="*/ 218364 h 989654"/>
              <a:gd name="connsiteX2" fmla="*/ 137381 w 345337"/>
              <a:gd name="connsiteY2" fmla="*/ 327546 h 989654"/>
              <a:gd name="connsiteX3" fmla="*/ 178325 w 345337"/>
              <a:gd name="connsiteY3" fmla="*/ 586854 h 989654"/>
              <a:gd name="connsiteX4" fmla="*/ 191972 w 345337"/>
              <a:gd name="connsiteY4" fmla="*/ 982639 h 989654"/>
              <a:gd name="connsiteX5" fmla="*/ 246563 w 345337"/>
              <a:gd name="connsiteY5" fmla="*/ 900752 h 989654"/>
              <a:gd name="connsiteX6" fmla="*/ 314802 w 345337"/>
              <a:gd name="connsiteY6" fmla="*/ 832514 h 989654"/>
              <a:gd name="connsiteX7" fmla="*/ 314802 w 345337"/>
              <a:gd name="connsiteY7" fmla="*/ 791570 h 989654"/>
              <a:gd name="connsiteX8" fmla="*/ 273859 w 345337"/>
              <a:gd name="connsiteY8" fmla="*/ 832514 h 989654"/>
              <a:gd name="connsiteX9" fmla="*/ 246563 w 345337"/>
              <a:gd name="connsiteY9" fmla="*/ 873457 h 989654"/>
              <a:gd name="connsiteX10" fmla="*/ 178325 w 345337"/>
              <a:gd name="connsiteY10" fmla="*/ 955343 h 989654"/>
              <a:gd name="connsiteX11" fmla="*/ 96438 w 345337"/>
              <a:gd name="connsiteY11" fmla="*/ 914400 h 989654"/>
              <a:gd name="connsiteX12" fmla="*/ 69142 w 345337"/>
              <a:gd name="connsiteY12" fmla="*/ 873457 h 989654"/>
              <a:gd name="connsiteX13" fmla="*/ 904 w 345337"/>
              <a:gd name="connsiteY13" fmla="*/ 791570 h 989654"/>
              <a:gd name="connsiteX14" fmla="*/ 904 w 345337"/>
              <a:gd name="connsiteY14" fmla="*/ 777923 h 9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37" h="989654">
                <a:moveTo>
                  <a:pt x="96438" y="0"/>
                </a:moveTo>
                <a:cubicBezTo>
                  <a:pt x="100987" y="72788"/>
                  <a:pt x="103172" y="145762"/>
                  <a:pt x="110086" y="218364"/>
                </a:cubicBezTo>
                <a:cubicBezTo>
                  <a:pt x="119183" y="313881"/>
                  <a:pt x="120969" y="256428"/>
                  <a:pt x="137381" y="327546"/>
                </a:cubicBezTo>
                <a:cubicBezTo>
                  <a:pt x="167703" y="458937"/>
                  <a:pt x="164041" y="458300"/>
                  <a:pt x="178325" y="586854"/>
                </a:cubicBezTo>
                <a:cubicBezTo>
                  <a:pt x="182874" y="718782"/>
                  <a:pt x="163930" y="853645"/>
                  <a:pt x="191972" y="982639"/>
                </a:cubicBezTo>
                <a:cubicBezTo>
                  <a:pt x="198941" y="1014696"/>
                  <a:pt x="228366" y="928048"/>
                  <a:pt x="246563" y="900752"/>
                </a:cubicBezTo>
                <a:cubicBezTo>
                  <a:pt x="282956" y="846162"/>
                  <a:pt x="260213" y="868907"/>
                  <a:pt x="314802" y="832514"/>
                </a:cubicBezTo>
                <a:cubicBezTo>
                  <a:pt x="359930" y="697132"/>
                  <a:pt x="350850" y="748313"/>
                  <a:pt x="314802" y="791570"/>
                </a:cubicBezTo>
                <a:cubicBezTo>
                  <a:pt x="302446" y="806397"/>
                  <a:pt x="286215" y="817687"/>
                  <a:pt x="273859" y="832514"/>
                </a:cubicBezTo>
                <a:cubicBezTo>
                  <a:pt x="263358" y="845115"/>
                  <a:pt x="257064" y="860856"/>
                  <a:pt x="246563" y="873457"/>
                </a:cubicBezTo>
                <a:cubicBezTo>
                  <a:pt x="159000" y="978532"/>
                  <a:pt x="246089" y="853696"/>
                  <a:pt x="178325" y="955343"/>
                </a:cubicBezTo>
                <a:cubicBezTo>
                  <a:pt x="145022" y="944243"/>
                  <a:pt x="122897" y="940859"/>
                  <a:pt x="96438" y="914400"/>
                </a:cubicBezTo>
                <a:cubicBezTo>
                  <a:pt x="84840" y="902802"/>
                  <a:pt x="79643" y="886058"/>
                  <a:pt x="69142" y="873457"/>
                </a:cubicBezTo>
                <a:cubicBezTo>
                  <a:pt x="31411" y="828180"/>
                  <a:pt x="26318" y="842400"/>
                  <a:pt x="904" y="791570"/>
                </a:cubicBezTo>
                <a:cubicBezTo>
                  <a:pt x="-1130" y="787501"/>
                  <a:pt x="904" y="782472"/>
                  <a:pt x="904" y="77792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B78D77D-B8BD-7443-9AA4-A021143C7D01}"/>
              </a:ext>
            </a:extLst>
          </p:cNvPr>
          <p:cNvSpPr/>
          <p:nvPr/>
        </p:nvSpPr>
        <p:spPr>
          <a:xfrm rot="20157668">
            <a:off x="5801669" y="2895599"/>
            <a:ext cx="345337" cy="989654"/>
          </a:xfrm>
          <a:custGeom>
            <a:avLst/>
            <a:gdLst>
              <a:gd name="connsiteX0" fmla="*/ 96438 w 345337"/>
              <a:gd name="connsiteY0" fmla="*/ 0 h 989654"/>
              <a:gd name="connsiteX1" fmla="*/ 110086 w 345337"/>
              <a:gd name="connsiteY1" fmla="*/ 218364 h 989654"/>
              <a:gd name="connsiteX2" fmla="*/ 137381 w 345337"/>
              <a:gd name="connsiteY2" fmla="*/ 327546 h 989654"/>
              <a:gd name="connsiteX3" fmla="*/ 178325 w 345337"/>
              <a:gd name="connsiteY3" fmla="*/ 586854 h 989654"/>
              <a:gd name="connsiteX4" fmla="*/ 191972 w 345337"/>
              <a:gd name="connsiteY4" fmla="*/ 982639 h 989654"/>
              <a:gd name="connsiteX5" fmla="*/ 246563 w 345337"/>
              <a:gd name="connsiteY5" fmla="*/ 900752 h 989654"/>
              <a:gd name="connsiteX6" fmla="*/ 314802 w 345337"/>
              <a:gd name="connsiteY6" fmla="*/ 832514 h 989654"/>
              <a:gd name="connsiteX7" fmla="*/ 314802 w 345337"/>
              <a:gd name="connsiteY7" fmla="*/ 791570 h 989654"/>
              <a:gd name="connsiteX8" fmla="*/ 273859 w 345337"/>
              <a:gd name="connsiteY8" fmla="*/ 832514 h 989654"/>
              <a:gd name="connsiteX9" fmla="*/ 246563 w 345337"/>
              <a:gd name="connsiteY9" fmla="*/ 873457 h 989654"/>
              <a:gd name="connsiteX10" fmla="*/ 178325 w 345337"/>
              <a:gd name="connsiteY10" fmla="*/ 955343 h 989654"/>
              <a:gd name="connsiteX11" fmla="*/ 96438 w 345337"/>
              <a:gd name="connsiteY11" fmla="*/ 914400 h 989654"/>
              <a:gd name="connsiteX12" fmla="*/ 69142 w 345337"/>
              <a:gd name="connsiteY12" fmla="*/ 873457 h 989654"/>
              <a:gd name="connsiteX13" fmla="*/ 904 w 345337"/>
              <a:gd name="connsiteY13" fmla="*/ 791570 h 989654"/>
              <a:gd name="connsiteX14" fmla="*/ 904 w 345337"/>
              <a:gd name="connsiteY14" fmla="*/ 777923 h 9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37" h="989654">
                <a:moveTo>
                  <a:pt x="96438" y="0"/>
                </a:moveTo>
                <a:cubicBezTo>
                  <a:pt x="100987" y="72788"/>
                  <a:pt x="103172" y="145762"/>
                  <a:pt x="110086" y="218364"/>
                </a:cubicBezTo>
                <a:cubicBezTo>
                  <a:pt x="119183" y="313881"/>
                  <a:pt x="120969" y="256428"/>
                  <a:pt x="137381" y="327546"/>
                </a:cubicBezTo>
                <a:cubicBezTo>
                  <a:pt x="167703" y="458937"/>
                  <a:pt x="164041" y="458300"/>
                  <a:pt x="178325" y="586854"/>
                </a:cubicBezTo>
                <a:cubicBezTo>
                  <a:pt x="182874" y="718782"/>
                  <a:pt x="163930" y="853645"/>
                  <a:pt x="191972" y="982639"/>
                </a:cubicBezTo>
                <a:cubicBezTo>
                  <a:pt x="198941" y="1014696"/>
                  <a:pt x="228366" y="928048"/>
                  <a:pt x="246563" y="900752"/>
                </a:cubicBezTo>
                <a:cubicBezTo>
                  <a:pt x="282956" y="846162"/>
                  <a:pt x="260213" y="868907"/>
                  <a:pt x="314802" y="832514"/>
                </a:cubicBezTo>
                <a:cubicBezTo>
                  <a:pt x="359930" y="697132"/>
                  <a:pt x="350850" y="748313"/>
                  <a:pt x="314802" y="791570"/>
                </a:cubicBezTo>
                <a:cubicBezTo>
                  <a:pt x="302446" y="806397"/>
                  <a:pt x="286215" y="817687"/>
                  <a:pt x="273859" y="832514"/>
                </a:cubicBezTo>
                <a:cubicBezTo>
                  <a:pt x="263358" y="845115"/>
                  <a:pt x="257064" y="860856"/>
                  <a:pt x="246563" y="873457"/>
                </a:cubicBezTo>
                <a:cubicBezTo>
                  <a:pt x="159000" y="978532"/>
                  <a:pt x="246089" y="853696"/>
                  <a:pt x="178325" y="955343"/>
                </a:cubicBezTo>
                <a:cubicBezTo>
                  <a:pt x="145022" y="944243"/>
                  <a:pt x="122897" y="940859"/>
                  <a:pt x="96438" y="914400"/>
                </a:cubicBezTo>
                <a:cubicBezTo>
                  <a:pt x="84840" y="902802"/>
                  <a:pt x="79643" y="886058"/>
                  <a:pt x="69142" y="873457"/>
                </a:cubicBezTo>
                <a:cubicBezTo>
                  <a:pt x="31411" y="828180"/>
                  <a:pt x="26318" y="842400"/>
                  <a:pt x="904" y="791570"/>
                </a:cubicBezTo>
                <a:cubicBezTo>
                  <a:pt x="-1130" y="787501"/>
                  <a:pt x="904" y="782472"/>
                  <a:pt x="904" y="77792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264EA9-1EC9-514E-9CEE-D768E8C5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4" y="4148983"/>
            <a:ext cx="2870105" cy="16245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6131BD-DE73-D341-B45A-5E713A785329}"/>
              </a:ext>
            </a:extLst>
          </p:cNvPr>
          <p:cNvSpPr txBox="1"/>
          <p:nvPr/>
        </p:nvSpPr>
        <p:spPr>
          <a:xfrm>
            <a:off x="376262" y="5691116"/>
            <a:ext cx="240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Libraries to use 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FBEFB4-49C5-B641-A28D-6E4BD256F202}"/>
              </a:ext>
            </a:extLst>
          </p:cNvPr>
          <p:cNvSpPr txBox="1"/>
          <p:nvPr/>
        </p:nvSpPr>
        <p:spPr>
          <a:xfrm>
            <a:off x="5073366" y="5775276"/>
            <a:ext cx="339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Mathematics to invent AI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6D8A28-8AC4-8147-97F6-4EF005DE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49" y="3589360"/>
            <a:ext cx="2068772" cy="1327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9FA499-6486-1B40-9E38-CEBAA01564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68" y="4397071"/>
            <a:ext cx="2862217" cy="11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29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17" b="-8149"/>
          <a:stretch/>
        </p:blipFill>
        <p:spPr>
          <a:xfrm>
            <a:off x="1556090" y="5175908"/>
            <a:ext cx="5608074" cy="20715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Next Step: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27" y="918736"/>
            <a:ext cx="4394200" cy="20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17"/>
          <a:stretch/>
        </p:blipFill>
        <p:spPr>
          <a:xfrm>
            <a:off x="1556090" y="3055434"/>
            <a:ext cx="5608074" cy="21204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7580" y="5175908"/>
            <a:ext cx="4081347" cy="477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mr-IN" sz="45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sz="4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7417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2400" y="-76200"/>
            <a:ext cx="9525000" cy="6934200"/>
            <a:chOff x="-2886457" y="-76200"/>
            <a:chExt cx="14456663" cy="7086600"/>
          </a:xfrm>
        </p:grpSpPr>
        <p:pic>
          <p:nvPicPr>
            <p:cNvPr id="13316" name="Picture 4" descr="http://i2.blogs.indiewire.com/thompsononhollywood/images/uploads/thompson-on-hollywood/inception3_thum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6457" y="-76200"/>
              <a:ext cx="14456663" cy="7086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92711" y="2133600"/>
              <a:ext cx="8229600" cy="16002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The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24986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1231211319"/>
      </p:ext>
    </p:extLst>
  </p:cSld>
  <p:clrMapOvr>
    <a:masterClrMapping/>
  </p:clrMapOvr>
</p:sld>
</file>

<file path=ppt/theme/theme1.xml><?xml version="1.0" encoding="utf-8"?>
<a:theme xmlns:a="http://schemas.openxmlformats.org/drawingml/2006/main" name="Has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Hashing.thmx</Template>
  <TotalTime>13101</TotalTime>
  <Words>1354</Words>
  <Application>Microsoft Macintosh PowerPoint</Application>
  <PresentationFormat>On-screen Show (4:3)</PresentationFormat>
  <Paragraphs>508</Paragraphs>
  <Slides>89</Slides>
  <Notes>29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Arial</vt:lpstr>
      <vt:lpstr>Calibri</vt:lpstr>
      <vt:lpstr>Century Gothic</vt:lpstr>
      <vt:lpstr>Chalkboard</vt:lpstr>
      <vt:lpstr>Helvetica</vt:lpstr>
      <vt:lpstr>Menlo</vt:lpstr>
      <vt:lpstr>Menlo Regular</vt:lpstr>
      <vt:lpstr>Times</vt:lpstr>
      <vt:lpstr>Times New Roman</vt:lpstr>
      <vt:lpstr>Hashing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422</cp:revision>
  <dcterms:created xsi:type="dcterms:W3CDTF">2015-05-13T05:00:30Z</dcterms:created>
  <dcterms:modified xsi:type="dcterms:W3CDTF">2021-08-13T17:45:14Z</dcterms:modified>
</cp:coreProperties>
</file>